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5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9" r:id="rId9"/>
    <p:sldId id="281" r:id="rId10"/>
    <p:sldId id="291" r:id="rId11"/>
    <p:sldId id="292" r:id="rId12"/>
    <p:sldId id="293" r:id="rId13"/>
    <p:sldId id="294" r:id="rId14"/>
    <p:sldId id="297" r:id="rId1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1058" autoAdjust="0"/>
  </p:normalViewPr>
  <p:slideViewPr>
    <p:cSldViewPr>
      <p:cViewPr varScale="1">
        <p:scale>
          <a:sx n="85" d="100"/>
          <a:sy n="85" d="100"/>
        </p:scale>
        <p:origin x="-835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8984-0E8A-4D0F-B06F-1C58D9A3494A}" type="datetimeFigureOut">
              <a:rPr lang="zh-TW" altLang="en-US" smtClean="0"/>
              <a:t>2018/1/19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0BC68-E0C5-4584-83C2-C5FA5DDEF70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629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97F79-1545-48FE-83CD-C040E1C72F9A}" type="datetimeFigureOut">
              <a:rPr lang="zh-TW" altLang="en-US" smtClean="0"/>
              <a:t>2018/1/19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CF329-36EB-4F26-ABC2-64677A58DAA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433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8E2C-D5E2-42E8-A970-0DE05EF0F3DB}" type="datetime1">
              <a:rPr lang="en-US" altLang="zh-TW" smtClean="0"/>
              <a:t>1/19/2018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solidFill>
                  <a:srgbClr val="888888"/>
                </a:solidFill>
                <a:latin typeface="Tahoma"/>
                <a:cs typeface="Tahoma"/>
              </a:rPr>
              <a:t>‹#›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8E4D0-E52B-40B4-9E7F-4AC79C82B592}" type="datetime1">
              <a:rPr lang="en-US" altLang="zh-TW" smtClean="0"/>
              <a:t>1/19/2018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solidFill>
                  <a:srgbClr val="888888"/>
                </a:solidFill>
                <a:latin typeface="Tahoma"/>
                <a:cs typeface="Tahoma"/>
              </a:rPr>
              <a:t>‹#›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8540" y="1742475"/>
            <a:ext cx="4096334" cy="42714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867783" y="1795145"/>
            <a:ext cx="3530854" cy="42249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64A4-E379-4946-93C8-FDB477C00414}" type="datetime1">
              <a:rPr lang="en-US" altLang="zh-TW" smtClean="0"/>
              <a:t>1/19/2018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solidFill>
                  <a:srgbClr val="888888"/>
                </a:solidFill>
                <a:latin typeface="Tahoma"/>
                <a:cs typeface="Tahoma"/>
              </a:rPr>
              <a:t>‹#›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16640-F12B-4B1C-A440-E4F6DE843D91}" type="datetime1">
              <a:rPr lang="en-US" altLang="zh-TW" smtClean="0"/>
              <a:t>1/19/2018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solidFill>
                  <a:srgbClr val="888888"/>
                </a:solidFill>
                <a:latin typeface="Tahoma"/>
                <a:cs typeface="Tahoma"/>
              </a:rPr>
              <a:t>‹#›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19456" y="219456"/>
            <a:ext cx="8705088" cy="1252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52627" y="6108191"/>
            <a:ext cx="8398764" cy="0"/>
          </a:xfrm>
          <a:custGeom>
            <a:avLst/>
            <a:gdLst/>
            <a:ahLst/>
            <a:cxnLst/>
            <a:rect l="l" t="t" r="r" b="b"/>
            <a:pathLst>
              <a:path w="8398764">
                <a:moveTo>
                  <a:pt x="0" y="0"/>
                </a:moveTo>
                <a:lnTo>
                  <a:pt x="8398764" y="0"/>
                </a:lnTo>
              </a:path>
            </a:pathLst>
          </a:custGeom>
          <a:ln w="7315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CC8CC-3300-4472-A844-EB285787092C}" type="datetime1">
              <a:rPr lang="en-US" altLang="zh-TW" smtClean="0"/>
              <a:t>1/19/2018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solidFill>
                  <a:srgbClr val="888888"/>
                </a:solidFill>
                <a:latin typeface="Tahoma"/>
                <a:cs typeface="Tahoma"/>
              </a:rPr>
              <a:t>‹#›</a:t>
            </a:fld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047485" y="1824482"/>
            <a:ext cx="2876422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876422" y="0"/>
                </a:moveTo>
                <a:lnTo>
                  <a:pt x="2869945" y="0"/>
                </a:lnTo>
                <a:lnTo>
                  <a:pt x="2748788" y="20065"/>
                </a:lnTo>
                <a:lnTo>
                  <a:pt x="2625470" y="42417"/>
                </a:lnTo>
                <a:lnTo>
                  <a:pt x="2370455" y="91439"/>
                </a:lnTo>
                <a:lnTo>
                  <a:pt x="2102485" y="149478"/>
                </a:lnTo>
                <a:lnTo>
                  <a:pt x="1821941" y="216407"/>
                </a:lnTo>
                <a:lnTo>
                  <a:pt x="1564639" y="281177"/>
                </a:lnTo>
                <a:lnTo>
                  <a:pt x="841883" y="443991"/>
                </a:lnTo>
                <a:lnTo>
                  <a:pt x="620775" y="488695"/>
                </a:lnTo>
                <a:lnTo>
                  <a:pt x="199771" y="566801"/>
                </a:lnTo>
                <a:lnTo>
                  <a:pt x="0" y="600201"/>
                </a:lnTo>
                <a:lnTo>
                  <a:pt x="270001" y="638175"/>
                </a:lnTo>
                <a:lnTo>
                  <a:pt x="397510" y="653795"/>
                </a:lnTo>
                <a:lnTo>
                  <a:pt x="644143" y="680592"/>
                </a:lnTo>
                <a:lnTo>
                  <a:pt x="873760" y="698372"/>
                </a:lnTo>
                <a:lnTo>
                  <a:pt x="984249" y="705103"/>
                </a:lnTo>
                <a:lnTo>
                  <a:pt x="1092708" y="709548"/>
                </a:lnTo>
                <a:lnTo>
                  <a:pt x="1296796" y="713993"/>
                </a:lnTo>
                <a:lnTo>
                  <a:pt x="1394587" y="713993"/>
                </a:lnTo>
                <a:lnTo>
                  <a:pt x="1583816" y="709548"/>
                </a:lnTo>
                <a:lnTo>
                  <a:pt x="1673097" y="705103"/>
                </a:lnTo>
                <a:lnTo>
                  <a:pt x="1843150" y="691641"/>
                </a:lnTo>
                <a:lnTo>
                  <a:pt x="1926082" y="682751"/>
                </a:lnTo>
                <a:lnTo>
                  <a:pt x="2083435" y="660400"/>
                </a:lnTo>
                <a:lnTo>
                  <a:pt x="2232152" y="633729"/>
                </a:lnTo>
                <a:lnTo>
                  <a:pt x="2372487" y="602488"/>
                </a:lnTo>
                <a:lnTo>
                  <a:pt x="2506471" y="566801"/>
                </a:lnTo>
                <a:lnTo>
                  <a:pt x="2633980" y="526541"/>
                </a:lnTo>
                <a:lnTo>
                  <a:pt x="2755138" y="481964"/>
                </a:lnTo>
                <a:lnTo>
                  <a:pt x="2872105" y="435101"/>
                </a:lnTo>
                <a:lnTo>
                  <a:pt x="2876422" y="432815"/>
                </a:lnTo>
                <a:lnTo>
                  <a:pt x="2876422" y="0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19375" y="1696211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9" h="850138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2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6"/>
                </a:lnTo>
                <a:lnTo>
                  <a:pt x="333756" y="95885"/>
                </a:lnTo>
                <a:lnTo>
                  <a:pt x="693038" y="156083"/>
                </a:lnTo>
                <a:lnTo>
                  <a:pt x="1077849" y="234187"/>
                </a:lnTo>
                <a:lnTo>
                  <a:pt x="1281938" y="278891"/>
                </a:lnTo>
                <a:lnTo>
                  <a:pt x="1866519" y="421639"/>
                </a:lnTo>
                <a:lnTo>
                  <a:pt x="2559558" y="575690"/>
                </a:lnTo>
                <a:lnTo>
                  <a:pt x="2723261" y="606933"/>
                </a:lnTo>
                <a:lnTo>
                  <a:pt x="2878454" y="638175"/>
                </a:lnTo>
                <a:lnTo>
                  <a:pt x="3031616" y="667130"/>
                </a:lnTo>
                <a:lnTo>
                  <a:pt x="3324987" y="716152"/>
                </a:lnTo>
                <a:lnTo>
                  <a:pt x="3465322" y="738504"/>
                </a:lnTo>
                <a:lnTo>
                  <a:pt x="3733165" y="774191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6"/>
                </a:lnTo>
                <a:lnTo>
                  <a:pt x="4447413" y="841121"/>
                </a:lnTo>
                <a:lnTo>
                  <a:pt x="4660010" y="850138"/>
                </a:lnTo>
                <a:lnTo>
                  <a:pt x="4857750" y="850138"/>
                </a:lnTo>
                <a:lnTo>
                  <a:pt x="5044821" y="845565"/>
                </a:lnTo>
                <a:lnTo>
                  <a:pt x="5134102" y="841121"/>
                </a:lnTo>
                <a:lnTo>
                  <a:pt x="5221351" y="834516"/>
                </a:lnTo>
                <a:lnTo>
                  <a:pt x="5467984" y="807720"/>
                </a:lnTo>
                <a:lnTo>
                  <a:pt x="5544439" y="796543"/>
                </a:lnTo>
                <a:lnTo>
                  <a:pt x="5297805" y="765301"/>
                </a:lnTo>
                <a:lnTo>
                  <a:pt x="5036311" y="727328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1"/>
                </a:lnTo>
                <a:lnTo>
                  <a:pt x="1966467" y="95885"/>
                </a:lnTo>
                <a:lnTo>
                  <a:pt x="1628394" y="51308"/>
                </a:lnTo>
                <a:lnTo>
                  <a:pt x="1417954" y="31241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28670" y="1708404"/>
            <a:ext cx="5467984" cy="774319"/>
          </a:xfrm>
          <a:custGeom>
            <a:avLst/>
            <a:gdLst/>
            <a:ahLst/>
            <a:cxnLst/>
            <a:rect l="l" t="t" r="r" b="b"/>
            <a:pathLst>
              <a:path w="5467984" h="774319">
                <a:moveTo>
                  <a:pt x="0" y="78105"/>
                </a:moveTo>
                <a:lnTo>
                  <a:pt x="19177" y="73660"/>
                </a:lnTo>
                <a:lnTo>
                  <a:pt x="76581" y="62484"/>
                </a:lnTo>
                <a:lnTo>
                  <a:pt x="174371" y="46862"/>
                </a:lnTo>
                <a:lnTo>
                  <a:pt x="238125" y="37973"/>
                </a:lnTo>
                <a:lnTo>
                  <a:pt x="312547" y="29083"/>
                </a:lnTo>
                <a:lnTo>
                  <a:pt x="395478" y="22351"/>
                </a:lnTo>
                <a:lnTo>
                  <a:pt x="491108" y="15621"/>
                </a:lnTo>
                <a:lnTo>
                  <a:pt x="595376" y="9017"/>
                </a:lnTo>
                <a:lnTo>
                  <a:pt x="712216" y="4445"/>
                </a:lnTo>
                <a:lnTo>
                  <a:pt x="839851" y="2286"/>
                </a:lnTo>
                <a:lnTo>
                  <a:pt x="978027" y="0"/>
                </a:lnTo>
                <a:lnTo>
                  <a:pt x="1126870" y="2286"/>
                </a:lnTo>
                <a:lnTo>
                  <a:pt x="1286256" y="6731"/>
                </a:lnTo>
                <a:lnTo>
                  <a:pt x="1458468" y="15621"/>
                </a:lnTo>
                <a:lnTo>
                  <a:pt x="1641348" y="26797"/>
                </a:lnTo>
                <a:lnTo>
                  <a:pt x="1834769" y="44704"/>
                </a:lnTo>
                <a:lnTo>
                  <a:pt x="2041017" y="64770"/>
                </a:lnTo>
                <a:lnTo>
                  <a:pt x="2259965" y="89281"/>
                </a:lnTo>
                <a:lnTo>
                  <a:pt x="2489581" y="118237"/>
                </a:lnTo>
                <a:lnTo>
                  <a:pt x="2731897" y="154050"/>
                </a:lnTo>
                <a:lnTo>
                  <a:pt x="2984881" y="194183"/>
                </a:lnTo>
                <a:lnTo>
                  <a:pt x="3250692" y="241046"/>
                </a:lnTo>
                <a:lnTo>
                  <a:pt x="3529203" y="296799"/>
                </a:lnTo>
                <a:lnTo>
                  <a:pt x="3820413" y="356997"/>
                </a:lnTo>
                <a:lnTo>
                  <a:pt x="4124452" y="423925"/>
                </a:lnTo>
                <a:lnTo>
                  <a:pt x="4441189" y="499872"/>
                </a:lnTo>
                <a:lnTo>
                  <a:pt x="4770755" y="582422"/>
                </a:lnTo>
                <a:lnTo>
                  <a:pt x="5113020" y="673862"/>
                </a:lnTo>
                <a:lnTo>
                  <a:pt x="5467984" y="77431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609463" y="1695069"/>
            <a:ext cx="3307968" cy="651509"/>
          </a:xfrm>
          <a:custGeom>
            <a:avLst/>
            <a:gdLst/>
            <a:ahLst/>
            <a:cxnLst/>
            <a:rect l="l" t="t" r="r" b="b"/>
            <a:pathLst>
              <a:path w="3307969" h="651509">
                <a:moveTo>
                  <a:pt x="0" y="651509"/>
                </a:moveTo>
                <a:lnTo>
                  <a:pt x="95631" y="624713"/>
                </a:lnTo>
                <a:lnTo>
                  <a:pt x="357250" y="555625"/>
                </a:lnTo>
                <a:lnTo>
                  <a:pt x="537845" y="508761"/>
                </a:lnTo>
                <a:lnTo>
                  <a:pt x="746251" y="457453"/>
                </a:lnTo>
                <a:lnTo>
                  <a:pt x="978027" y="401573"/>
                </a:lnTo>
                <a:lnTo>
                  <a:pt x="1226692" y="341375"/>
                </a:lnTo>
                <a:lnTo>
                  <a:pt x="1490344" y="283336"/>
                </a:lnTo>
                <a:lnTo>
                  <a:pt x="1760346" y="225297"/>
                </a:lnTo>
                <a:lnTo>
                  <a:pt x="2036698" y="171830"/>
                </a:lnTo>
                <a:lnTo>
                  <a:pt x="2310891" y="120522"/>
                </a:lnTo>
                <a:lnTo>
                  <a:pt x="2447036" y="98170"/>
                </a:lnTo>
                <a:lnTo>
                  <a:pt x="2578862" y="75818"/>
                </a:lnTo>
                <a:lnTo>
                  <a:pt x="2710688" y="58038"/>
                </a:lnTo>
                <a:lnTo>
                  <a:pt x="2838195" y="40131"/>
                </a:lnTo>
                <a:lnTo>
                  <a:pt x="2963671" y="26796"/>
                </a:lnTo>
                <a:lnTo>
                  <a:pt x="3082670" y="15620"/>
                </a:lnTo>
                <a:lnTo>
                  <a:pt x="3197479" y="6730"/>
                </a:lnTo>
                <a:lnTo>
                  <a:pt x="3307968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11670" y="1679448"/>
            <a:ext cx="8723414" cy="1329816"/>
          </a:xfrm>
          <a:custGeom>
            <a:avLst/>
            <a:gdLst/>
            <a:ahLst/>
            <a:cxnLst/>
            <a:rect l="l" t="t" r="r" b="b"/>
            <a:pathLst>
              <a:path w="8723414" h="1329816">
                <a:moveTo>
                  <a:pt x="1556042" y="0"/>
                </a:moveTo>
                <a:lnTo>
                  <a:pt x="1402753" y="0"/>
                </a:lnTo>
                <a:lnTo>
                  <a:pt x="1258100" y="4444"/>
                </a:lnTo>
                <a:lnTo>
                  <a:pt x="1121829" y="11175"/>
                </a:lnTo>
                <a:lnTo>
                  <a:pt x="874890" y="33400"/>
                </a:lnTo>
                <a:lnTo>
                  <a:pt x="762063" y="49022"/>
                </a:lnTo>
                <a:lnTo>
                  <a:pt x="659891" y="64642"/>
                </a:lnTo>
                <a:lnTo>
                  <a:pt x="564095" y="82550"/>
                </a:lnTo>
                <a:lnTo>
                  <a:pt x="478955" y="102615"/>
                </a:lnTo>
                <a:lnTo>
                  <a:pt x="398056" y="120523"/>
                </a:lnTo>
                <a:lnTo>
                  <a:pt x="327812" y="140588"/>
                </a:lnTo>
                <a:lnTo>
                  <a:pt x="206476" y="178435"/>
                </a:lnTo>
                <a:lnTo>
                  <a:pt x="157518" y="196341"/>
                </a:lnTo>
                <a:lnTo>
                  <a:pt x="51079" y="240918"/>
                </a:lnTo>
                <a:lnTo>
                  <a:pt x="0" y="267715"/>
                </a:lnTo>
                <a:lnTo>
                  <a:pt x="0" y="1329816"/>
                </a:lnTo>
                <a:lnTo>
                  <a:pt x="8719096" y="1329816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1"/>
                </a:lnTo>
                <a:lnTo>
                  <a:pt x="6899059" y="843406"/>
                </a:lnTo>
                <a:lnTo>
                  <a:pt x="6750088" y="836676"/>
                </a:lnTo>
                <a:lnTo>
                  <a:pt x="6594640" y="825626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79"/>
                </a:lnTo>
                <a:lnTo>
                  <a:pt x="5509044" y="682751"/>
                </a:lnTo>
                <a:lnTo>
                  <a:pt x="5302542" y="644778"/>
                </a:lnTo>
                <a:lnTo>
                  <a:pt x="4861979" y="557784"/>
                </a:lnTo>
                <a:lnTo>
                  <a:pt x="4136047" y="394969"/>
                </a:lnTo>
                <a:lnTo>
                  <a:pt x="3614458" y="267715"/>
                </a:lnTo>
                <a:lnTo>
                  <a:pt x="3122841" y="165100"/>
                </a:lnTo>
                <a:lnTo>
                  <a:pt x="2892844" y="124967"/>
                </a:lnTo>
                <a:lnTo>
                  <a:pt x="2673642" y="91439"/>
                </a:lnTo>
                <a:lnTo>
                  <a:pt x="2462949" y="62484"/>
                </a:lnTo>
                <a:lnTo>
                  <a:pt x="2262797" y="40131"/>
                </a:lnTo>
                <a:lnTo>
                  <a:pt x="2073313" y="22351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414" h="1329816">
                <a:moveTo>
                  <a:pt x="8723414" y="568960"/>
                </a:moveTo>
                <a:lnTo>
                  <a:pt x="8638197" y="604647"/>
                </a:lnTo>
                <a:lnTo>
                  <a:pt x="8557298" y="635888"/>
                </a:lnTo>
                <a:lnTo>
                  <a:pt x="8472208" y="664972"/>
                </a:lnTo>
                <a:lnTo>
                  <a:pt x="8295551" y="718438"/>
                </a:lnTo>
                <a:lnTo>
                  <a:pt x="8201825" y="743076"/>
                </a:lnTo>
                <a:lnTo>
                  <a:pt x="8005991" y="783209"/>
                </a:lnTo>
                <a:lnTo>
                  <a:pt x="7901724" y="800988"/>
                </a:lnTo>
                <a:lnTo>
                  <a:pt x="7680363" y="827786"/>
                </a:lnTo>
                <a:lnTo>
                  <a:pt x="7441857" y="845692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95541" y="318261"/>
            <a:ext cx="936104" cy="11414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24431" y="596646"/>
            <a:ext cx="5895137" cy="6829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4253" y="2157476"/>
            <a:ext cx="8235492" cy="355013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60CF-7F27-477B-9ED1-2490AE9DC872}" type="datetime1">
              <a:rPr lang="en-US" altLang="zh-TW" smtClean="0"/>
              <a:t>1/19/2018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479290" y="6357620"/>
            <a:ext cx="187958" cy="1613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000" spc="-10" dirty="0" smtClean="0">
                <a:solidFill>
                  <a:srgbClr val="888888"/>
                </a:solidFill>
                <a:latin typeface="Tahoma"/>
                <a:cs typeface="Tahoma"/>
              </a:rPr>
              <a:t>‹#›</a:t>
            </a:fld>
            <a:endParaRPr sz="1000">
              <a:latin typeface="Tahoma"/>
              <a:cs typeface="Tahom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272" rIns="0" bIns="0" rtlCol="0">
            <a:noAutofit/>
          </a:bodyPr>
          <a:lstStyle/>
          <a:p>
            <a:pPr marL="550545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標楷體"/>
                <a:cs typeface="標楷體"/>
              </a:rPr>
              <a:t>調降優惠存款利率(§36)</a:t>
            </a:r>
            <a:endParaRPr sz="36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55573" y="2132876"/>
            <a:ext cx="7920863" cy="4454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59636" y="2132838"/>
            <a:ext cx="1592656" cy="1655572"/>
          </a:xfrm>
          <a:custGeom>
            <a:avLst/>
            <a:gdLst/>
            <a:ahLst/>
            <a:cxnLst/>
            <a:rect l="l" t="t" r="r" b="b"/>
            <a:pathLst>
              <a:path w="1592656" h="1655572">
                <a:moveTo>
                  <a:pt x="0" y="0"/>
                </a:moveTo>
                <a:lnTo>
                  <a:pt x="1592656" y="1655572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36472" y="3395598"/>
            <a:ext cx="8382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 smtClean="0">
                <a:latin typeface="標楷體"/>
                <a:cs typeface="標楷體"/>
              </a:rPr>
              <a:t>實</a:t>
            </a:r>
            <a:r>
              <a:rPr sz="1600" spc="-20" dirty="0" smtClean="0">
                <a:latin typeface="標楷體"/>
                <a:cs typeface="標楷體"/>
              </a:rPr>
              <a:t>施</a:t>
            </a:r>
            <a:r>
              <a:rPr sz="1600" spc="-25" dirty="0" smtClean="0">
                <a:latin typeface="標楷體"/>
                <a:cs typeface="標楷體"/>
              </a:rPr>
              <a:t>期</a:t>
            </a:r>
            <a:r>
              <a:rPr sz="1600" spc="-20" dirty="0" smtClean="0">
                <a:latin typeface="標楷體"/>
                <a:cs typeface="標楷體"/>
              </a:rPr>
              <a:t>間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5573" y="2924936"/>
            <a:ext cx="2096719" cy="863473"/>
          </a:xfrm>
          <a:custGeom>
            <a:avLst/>
            <a:gdLst/>
            <a:ahLst/>
            <a:cxnLst/>
            <a:rect l="l" t="t" r="r" b="b"/>
            <a:pathLst>
              <a:path w="2096719" h="863473">
                <a:moveTo>
                  <a:pt x="0" y="0"/>
                </a:moveTo>
                <a:lnTo>
                  <a:pt x="2096719" y="863473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87653" y="2247808"/>
            <a:ext cx="177165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29615">
              <a:lnSpc>
                <a:spcPct val="111600"/>
              </a:lnSpc>
            </a:pPr>
            <a:r>
              <a:rPr sz="1600" spc="-10" dirty="0" smtClean="0">
                <a:latin typeface="標楷體"/>
                <a:cs typeface="標楷體"/>
              </a:rPr>
              <a:t>退</a:t>
            </a:r>
            <a:r>
              <a:rPr sz="1600" spc="-20" dirty="0" smtClean="0">
                <a:latin typeface="標楷體"/>
                <a:cs typeface="標楷體"/>
              </a:rPr>
              <a:t>休金</a:t>
            </a:r>
            <a:r>
              <a:rPr sz="1600" spc="-10" dirty="0" smtClean="0">
                <a:latin typeface="標楷體"/>
                <a:cs typeface="標楷體"/>
              </a:rPr>
              <a:t>種</a:t>
            </a:r>
            <a:r>
              <a:rPr sz="1600" spc="-20" dirty="0" smtClean="0">
                <a:latin typeface="標楷體"/>
                <a:cs typeface="標楷體"/>
              </a:rPr>
              <a:t>類</a:t>
            </a:r>
            <a:r>
              <a:rPr sz="1600" spc="-10" dirty="0" smtClean="0">
                <a:latin typeface="標楷體"/>
                <a:cs typeface="標楷體"/>
              </a:rPr>
              <a:t> 利率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92743" y="1732728"/>
            <a:ext cx="4180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舊制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85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日前的年資才有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18%)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78532" y="801623"/>
            <a:ext cx="5746750" cy="561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15" dirty="0" smtClean="0">
                <a:solidFill>
                  <a:srgbClr val="FFFFFF"/>
                </a:solidFill>
                <a:latin typeface="標楷體"/>
                <a:cs typeface="標楷體"/>
              </a:rPr>
              <a:t>再</a:t>
            </a:r>
            <a:r>
              <a:rPr sz="3600" spc="5" dirty="0" smtClean="0">
                <a:solidFill>
                  <a:srgbClr val="FFFFFF"/>
                </a:solidFill>
                <a:latin typeface="標楷體"/>
                <a:cs typeface="標楷體"/>
              </a:rPr>
              <a:t>任公</a:t>
            </a:r>
            <a:r>
              <a:rPr sz="3600" spc="0" dirty="0" smtClean="0">
                <a:solidFill>
                  <a:srgbClr val="FFFFFF"/>
                </a:solidFill>
                <a:latin typeface="標楷體"/>
                <a:cs typeface="標楷體"/>
              </a:rPr>
              <a:t>職停領</a:t>
            </a:r>
            <a:r>
              <a:rPr sz="3600" spc="10" dirty="0" smtClean="0">
                <a:solidFill>
                  <a:srgbClr val="FFFFFF"/>
                </a:solidFill>
                <a:latin typeface="標楷體"/>
                <a:cs typeface="標楷體"/>
              </a:rPr>
              <a:t>月</a:t>
            </a:r>
            <a:r>
              <a:rPr sz="3600" spc="0" dirty="0" smtClean="0">
                <a:solidFill>
                  <a:srgbClr val="FFFFFF"/>
                </a:solidFill>
                <a:latin typeface="標楷體"/>
                <a:cs typeface="標楷體"/>
              </a:rPr>
              <a:t>退休金(§77)</a:t>
            </a:r>
            <a:endParaRPr sz="36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65325" y="4435602"/>
            <a:ext cx="4104386" cy="8149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65325" y="4571365"/>
            <a:ext cx="4104386" cy="135890"/>
          </a:xfrm>
          <a:custGeom>
            <a:avLst/>
            <a:gdLst/>
            <a:ahLst/>
            <a:cxnLst/>
            <a:rect l="l" t="t" r="r" b="b"/>
            <a:pathLst>
              <a:path w="4104386" h="135890">
                <a:moveTo>
                  <a:pt x="4104386" y="0"/>
                </a:moveTo>
                <a:lnTo>
                  <a:pt x="4044741" y="32658"/>
                </a:lnTo>
                <a:lnTo>
                  <a:pt x="3999759" y="42954"/>
                </a:lnTo>
                <a:lnTo>
                  <a:pt x="3943107" y="52897"/>
                </a:lnTo>
                <a:lnTo>
                  <a:pt x="3875315" y="62452"/>
                </a:lnTo>
                <a:lnTo>
                  <a:pt x="3796909" y="71584"/>
                </a:lnTo>
                <a:lnTo>
                  <a:pt x="3708418" y="80257"/>
                </a:lnTo>
                <a:lnTo>
                  <a:pt x="3610370" y="88438"/>
                </a:lnTo>
                <a:lnTo>
                  <a:pt x="3503295" y="96091"/>
                </a:lnTo>
                <a:lnTo>
                  <a:pt x="3387719" y="103181"/>
                </a:lnTo>
                <a:lnTo>
                  <a:pt x="3264171" y="109673"/>
                </a:lnTo>
                <a:lnTo>
                  <a:pt x="3133179" y="115532"/>
                </a:lnTo>
                <a:lnTo>
                  <a:pt x="2995273" y="120723"/>
                </a:lnTo>
                <a:lnTo>
                  <a:pt x="2850979" y="125212"/>
                </a:lnTo>
                <a:lnTo>
                  <a:pt x="2700826" y="128962"/>
                </a:lnTo>
                <a:lnTo>
                  <a:pt x="2545343" y="131941"/>
                </a:lnTo>
                <a:lnTo>
                  <a:pt x="2385057" y="134111"/>
                </a:lnTo>
                <a:lnTo>
                  <a:pt x="2220498" y="135439"/>
                </a:lnTo>
                <a:lnTo>
                  <a:pt x="2052193" y="135890"/>
                </a:lnTo>
                <a:lnTo>
                  <a:pt x="1883870" y="135439"/>
                </a:lnTo>
                <a:lnTo>
                  <a:pt x="1719297" y="134111"/>
                </a:lnTo>
                <a:lnTo>
                  <a:pt x="1559001" y="131941"/>
                </a:lnTo>
                <a:lnTo>
                  <a:pt x="1403510" y="128962"/>
                </a:lnTo>
                <a:lnTo>
                  <a:pt x="1253353" y="125212"/>
                </a:lnTo>
                <a:lnTo>
                  <a:pt x="1109056" y="120723"/>
                </a:lnTo>
                <a:lnTo>
                  <a:pt x="971149" y="115532"/>
                </a:lnTo>
                <a:lnTo>
                  <a:pt x="840159" y="109673"/>
                </a:lnTo>
                <a:lnTo>
                  <a:pt x="716615" y="103181"/>
                </a:lnTo>
                <a:lnTo>
                  <a:pt x="601043" y="96091"/>
                </a:lnTo>
                <a:lnTo>
                  <a:pt x="493972" y="88438"/>
                </a:lnTo>
                <a:lnTo>
                  <a:pt x="395931" y="80257"/>
                </a:lnTo>
                <a:lnTo>
                  <a:pt x="307446" y="71584"/>
                </a:lnTo>
                <a:lnTo>
                  <a:pt x="229046" y="62452"/>
                </a:lnTo>
                <a:lnTo>
                  <a:pt x="161260" y="52897"/>
                </a:lnTo>
                <a:lnTo>
                  <a:pt x="104614" y="42954"/>
                </a:lnTo>
                <a:lnTo>
                  <a:pt x="59637" y="32658"/>
                </a:lnTo>
                <a:lnTo>
                  <a:pt x="6802" y="11146"/>
                </a:lnTo>
                <a:lnTo>
                  <a:pt x="0" y="0"/>
                </a:lnTo>
              </a:path>
            </a:pathLst>
          </a:custGeom>
          <a:ln w="9524">
            <a:solidFill>
              <a:srgbClr val="A4D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5325" y="4435602"/>
            <a:ext cx="4104386" cy="814959"/>
          </a:xfrm>
          <a:custGeom>
            <a:avLst/>
            <a:gdLst/>
            <a:ahLst/>
            <a:cxnLst/>
            <a:rect l="l" t="t" r="r" b="b"/>
            <a:pathLst>
              <a:path w="4104386" h="814959">
                <a:moveTo>
                  <a:pt x="0" y="135762"/>
                </a:moveTo>
                <a:lnTo>
                  <a:pt x="59637" y="103153"/>
                </a:lnTo>
                <a:lnTo>
                  <a:pt x="104614" y="92870"/>
                </a:lnTo>
                <a:lnTo>
                  <a:pt x="161260" y="82938"/>
                </a:lnTo>
                <a:lnTo>
                  <a:pt x="229046" y="73394"/>
                </a:lnTo>
                <a:lnTo>
                  <a:pt x="307446" y="64270"/>
                </a:lnTo>
                <a:lnTo>
                  <a:pt x="395931" y="55604"/>
                </a:lnTo>
                <a:lnTo>
                  <a:pt x="493972" y="47430"/>
                </a:lnTo>
                <a:lnTo>
                  <a:pt x="601043" y="39782"/>
                </a:lnTo>
                <a:lnTo>
                  <a:pt x="716615" y="32697"/>
                </a:lnTo>
                <a:lnTo>
                  <a:pt x="840159" y="26208"/>
                </a:lnTo>
                <a:lnTo>
                  <a:pt x="971149" y="20352"/>
                </a:lnTo>
                <a:lnTo>
                  <a:pt x="1109056" y="15163"/>
                </a:lnTo>
                <a:lnTo>
                  <a:pt x="1253353" y="10675"/>
                </a:lnTo>
                <a:lnTo>
                  <a:pt x="1403510" y="6926"/>
                </a:lnTo>
                <a:lnTo>
                  <a:pt x="1559001" y="3948"/>
                </a:lnTo>
                <a:lnTo>
                  <a:pt x="1719297" y="1778"/>
                </a:lnTo>
                <a:lnTo>
                  <a:pt x="1883870" y="450"/>
                </a:lnTo>
                <a:lnTo>
                  <a:pt x="2052193" y="0"/>
                </a:lnTo>
                <a:lnTo>
                  <a:pt x="2220498" y="450"/>
                </a:lnTo>
                <a:lnTo>
                  <a:pt x="2385057" y="1778"/>
                </a:lnTo>
                <a:lnTo>
                  <a:pt x="2545343" y="3948"/>
                </a:lnTo>
                <a:lnTo>
                  <a:pt x="2700826" y="6926"/>
                </a:lnTo>
                <a:lnTo>
                  <a:pt x="2850979" y="10675"/>
                </a:lnTo>
                <a:lnTo>
                  <a:pt x="2995273" y="15163"/>
                </a:lnTo>
                <a:lnTo>
                  <a:pt x="3133179" y="20352"/>
                </a:lnTo>
                <a:lnTo>
                  <a:pt x="3264171" y="26208"/>
                </a:lnTo>
                <a:lnTo>
                  <a:pt x="3387719" y="32697"/>
                </a:lnTo>
                <a:lnTo>
                  <a:pt x="3503294" y="39782"/>
                </a:lnTo>
                <a:lnTo>
                  <a:pt x="3610370" y="47430"/>
                </a:lnTo>
                <a:lnTo>
                  <a:pt x="3708418" y="55604"/>
                </a:lnTo>
                <a:lnTo>
                  <a:pt x="3796909" y="64270"/>
                </a:lnTo>
                <a:lnTo>
                  <a:pt x="3875315" y="73394"/>
                </a:lnTo>
                <a:lnTo>
                  <a:pt x="3943107" y="82938"/>
                </a:lnTo>
                <a:lnTo>
                  <a:pt x="3999759" y="92870"/>
                </a:lnTo>
                <a:lnTo>
                  <a:pt x="4044741" y="103153"/>
                </a:lnTo>
                <a:lnTo>
                  <a:pt x="4097582" y="124635"/>
                </a:lnTo>
                <a:lnTo>
                  <a:pt x="4104386" y="135762"/>
                </a:lnTo>
                <a:lnTo>
                  <a:pt x="4104386" y="679069"/>
                </a:lnTo>
                <a:lnTo>
                  <a:pt x="4097582" y="690215"/>
                </a:lnTo>
                <a:lnTo>
                  <a:pt x="4077524" y="701112"/>
                </a:lnTo>
                <a:lnTo>
                  <a:pt x="3999759" y="722023"/>
                </a:lnTo>
                <a:lnTo>
                  <a:pt x="3943107" y="731966"/>
                </a:lnTo>
                <a:lnTo>
                  <a:pt x="3875315" y="741521"/>
                </a:lnTo>
                <a:lnTo>
                  <a:pt x="3796909" y="750653"/>
                </a:lnTo>
                <a:lnTo>
                  <a:pt x="3708418" y="759326"/>
                </a:lnTo>
                <a:lnTo>
                  <a:pt x="3610370" y="767507"/>
                </a:lnTo>
                <a:lnTo>
                  <a:pt x="3503295" y="775160"/>
                </a:lnTo>
                <a:lnTo>
                  <a:pt x="3387719" y="782250"/>
                </a:lnTo>
                <a:lnTo>
                  <a:pt x="3264171" y="788742"/>
                </a:lnTo>
                <a:lnTo>
                  <a:pt x="3133179" y="794601"/>
                </a:lnTo>
                <a:lnTo>
                  <a:pt x="2995273" y="799792"/>
                </a:lnTo>
                <a:lnTo>
                  <a:pt x="2850979" y="804281"/>
                </a:lnTo>
                <a:lnTo>
                  <a:pt x="2700826" y="808031"/>
                </a:lnTo>
                <a:lnTo>
                  <a:pt x="2545343" y="811010"/>
                </a:lnTo>
                <a:lnTo>
                  <a:pt x="2385057" y="813180"/>
                </a:lnTo>
                <a:lnTo>
                  <a:pt x="2220498" y="814508"/>
                </a:lnTo>
                <a:lnTo>
                  <a:pt x="2052193" y="814959"/>
                </a:lnTo>
                <a:lnTo>
                  <a:pt x="1883870" y="814508"/>
                </a:lnTo>
                <a:lnTo>
                  <a:pt x="1719297" y="813180"/>
                </a:lnTo>
                <a:lnTo>
                  <a:pt x="1559001" y="811010"/>
                </a:lnTo>
                <a:lnTo>
                  <a:pt x="1403510" y="808031"/>
                </a:lnTo>
                <a:lnTo>
                  <a:pt x="1253353" y="804281"/>
                </a:lnTo>
                <a:lnTo>
                  <a:pt x="1109056" y="799792"/>
                </a:lnTo>
                <a:lnTo>
                  <a:pt x="971149" y="794601"/>
                </a:lnTo>
                <a:lnTo>
                  <a:pt x="840159" y="788742"/>
                </a:lnTo>
                <a:lnTo>
                  <a:pt x="716615" y="782250"/>
                </a:lnTo>
                <a:lnTo>
                  <a:pt x="601043" y="775160"/>
                </a:lnTo>
                <a:lnTo>
                  <a:pt x="493972" y="767507"/>
                </a:lnTo>
                <a:lnTo>
                  <a:pt x="395931" y="759326"/>
                </a:lnTo>
                <a:lnTo>
                  <a:pt x="307446" y="750653"/>
                </a:lnTo>
                <a:lnTo>
                  <a:pt x="229046" y="741521"/>
                </a:lnTo>
                <a:lnTo>
                  <a:pt x="161260" y="731966"/>
                </a:lnTo>
                <a:lnTo>
                  <a:pt x="104614" y="722023"/>
                </a:lnTo>
                <a:lnTo>
                  <a:pt x="59637" y="711727"/>
                </a:lnTo>
                <a:lnTo>
                  <a:pt x="6802" y="690215"/>
                </a:lnTo>
                <a:lnTo>
                  <a:pt x="0" y="679069"/>
                </a:lnTo>
                <a:lnTo>
                  <a:pt x="0" y="135762"/>
                </a:lnTo>
                <a:close/>
              </a:path>
            </a:pathLst>
          </a:custGeom>
          <a:ln w="9525">
            <a:solidFill>
              <a:srgbClr val="A4D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5238" y="4644390"/>
            <a:ext cx="2465705" cy="500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標楷體"/>
                <a:cs typeface="標楷體"/>
              </a:rPr>
              <a:t>法定</a:t>
            </a:r>
            <a:r>
              <a:rPr sz="3200" spc="-15" dirty="0" smtClean="0">
                <a:latin typeface="標楷體"/>
                <a:cs typeface="標楷體"/>
              </a:rPr>
              <a:t>基</a:t>
            </a:r>
            <a:r>
              <a:rPr sz="3200" spc="0" dirty="0" smtClean="0">
                <a:latin typeface="標楷體"/>
                <a:cs typeface="標楷體"/>
              </a:rPr>
              <a:t>本工資</a:t>
            </a:r>
            <a:endParaRPr sz="3200">
              <a:latin typeface="標楷體"/>
              <a:cs typeface="標楷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19529" y="3607689"/>
            <a:ext cx="432053" cy="810066"/>
          </a:xfrm>
          <a:custGeom>
            <a:avLst/>
            <a:gdLst/>
            <a:ahLst/>
            <a:cxnLst/>
            <a:rect l="l" t="t" r="r" b="b"/>
            <a:pathLst>
              <a:path w="432053" h="810066">
                <a:moveTo>
                  <a:pt x="0" y="0"/>
                </a:moveTo>
                <a:lnTo>
                  <a:pt x="111" y="757904"/>
                </a:lnTo>
                <a:lnTo>
                  <a:pt x="32205" y="784294"/>
                </a:lnTo>
                <a:lnTo>
                  <a:pt x="81039" y="797860"/>
                </a:lnTo>
                <a:lnTo>
                  <a:pt x="129269" y="805090"/>
                </a:lnTo>
                <a:lnTo>
                  <a:pt x="185601" y="809246"/>
                </a:lnTo>
                <a:lnTo>
                  <a:pt x="226836" y="810066"/>
                </a:lnTo>
                <a:lnTo>
                  <a:pt x="246740" y="809589"/>
                </a:lnTo>
                <a:lnTo>
                  <a:pt x="302729" y="805593"/>
                </a:lnTo>
                <a:lnTo>
                  <a:pt x="351395" y="798190"/>
                </a:lnTo>
                <a:lnTo>
                  <a:pt x="390504" y="787945"/>
                </a:lnTo>
                <a:lnTo>
                  <a:pt x="428386" y="766086"/>
                </a:lnTo>
                <a:lnTo>
                  <a:pt x="432053" y="756158"/>
                </a:lnTo>
                <a:lnTo>
                  <a:pt x="432053" y="53908"/>
                </a:lnTo>
                <a:lnTo>
                  <a:pt x="205217" y="53908"/>
                </a:lnTo>
                <a:lnTo>
                  <a:pt x="185313" y="53433"/>
                </a:lnTo>
                <a:lnTo>
                  <a:pt x="129324" y="49454"/>
                </a:lnTo>
                <a:lnTo>
                  <a:pt x="80658" y="42072"/>
                </a:lnTo>
                <a:lnTo>
                  <a:pt x="41549" y="31841"/>
                </a:lnTo>
                <a:lnTo>
                  <a:pt x="3667" y="9962"/>
                </a:lnTo>
                <a:lnTo>
                  <a:pt x="930" y="5047"/>
                </a:lnTo>
                <a:lnTo>
                  <a:pt x="0" y="0"/>
                </a:lnTo>
                <a:close/>
              </a:path>
              <a:path w="432053" h="810066">
                <a:moveTo>
                  <a:pt x="432053" y="0"/>
                </a:moveTo>
                <a:lnTo>
                  <a:pt x="399848" y="28192"/>
                </a:lnTo>
                <a:lnTo>
                  <a:pt x="351014" y="41743"/>
                </a:lnTo>
                <a:lnTo>
                  <a:pt x="302784" y="48953"/>
                </a:lnTo>
                <a:lnTo>
                  <a:pt x="246452" y="53092"/>
                </a:lnTo>
                <a:lnTo>
                  <a:pt x="205217" y="53908"/>
                </a:lnTo>
                <a:lnTo>
                  <a:pt x="432053" y="53908"/>
                </a:lnTo>
                <a:lnTo>
                  <a:pt x="432053" y="0"/>
                </a:lnTo>
                <a:close/>
              </a:path>
            </a:pathLst>
          </a:custGeom>
          <a:solidFill>
            <a:srgbClr val="5BD0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19529" y="3553780"/>
            <a:ext cx="432053" cy="107817"/>
          </a:xfrm>
          <a:custGeom>
            <a:avLst/>
            <a:gdLst/>
            <a:ahLst/>
            <a:cxnLst/>
            <a:rect l="l" t="t" r="r" b="b"/>
            <a:pathLst>
              <a:path w="432053" h="107817">
                <a:moveTo>
                  <a:pt x="205217" y="0"/>
                </a:moveTo>
                <a:lnTo>
                  <a:pt x="165974" y="1388"/>
                </a:lnTo>
                <a:lnTo>
                  <a:pt x="112178" y="6563"/>
                </a:lnTo>
                <a:lnTo>
                  <a:pt x="66450" y="14956"/>
                </a:lnTo>
                <a:lnTo>
                  <a:pt x="21887" y="30196"/>
                </a:lnTo>
                <a:lnTo>
                  <a:pt x="0" y="53908"/>
                </a:lnTo>
                <a:lnTo>
                  <a:pt x="111" y="55662"/>
                </a:lnTo>
                <a:lnTo>
                  <a:pt x="32205" y="82101"/>
                </a:lnTo>
                <a:lnTo>
                  <a:pt x="81039" y="95652"/>
                </a:lnTo>
                <a:lnTo>
                  <a:pt x="129269" y="102861"/>
                </a:lnTo>
                <a:lnTo>
                  <a:pt x="185601" y="107001"/>
                </a:lnTo>
                <a:lnTo>
                  <a:pt x="226836" y="107817"/>
                </a:lnTo>
                <a:lnTo>
                  <a:pt x="246740" y="107342"/>
                </a:lnTo>
                <a:lnTo>
                  <a:pt x="302729" y="103363"/>
                </a:lnTo>
                <a:lnTo>
                  <a:pt x="351395" y="95981"/>
                </a:lnTo>
                <a:lnTo>
                  <a:pt x="390504" y="85750"/>
                </a:lnTo>
                <a:lnTo>
                  <a:pt x="428386" y="63871"/>
                </a:lnTo>
                <a:lnTo>
                  <a:pt x="432053" y="53908"/>
                </a:lnTo>
                <a:lnTo>
                  <a:pt x="431942" y="52154"/>
                </a:lnTo>
                <a:lnTo>
                  <a:pt x="399848" y="25716"/>
                </a:lnTo>
                <a:lnTo>
                  <a:pt x="351014" y="12164"/>
                </a:lnTo>
                <a:lnTo>
                  <a:pt x="302784" y="4955"/>
                </a:lnTo>
                <a:lnTo>
                  <a:pt x="246452" y="815"/>
                </a:lnTo>
                <a:lnTo>
                  <a:pt x="205217" y="0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896236" y="3698620"/>
            <a:ext cx="28003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標楷體"/>
                <a:cs typeface="標楷體"/>
              </a:rPr>
              <a:t>公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6236" y="3999229"/>
            <a:ext cx="28067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標楷體"/>
                <a:cs typeface="標楷體"/>
              </a:rPr>
              <a:t>職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83485" y="2670682"/>
            <a:ext cx="432053" cy="1746183"/>
          </a:xfrm>
          <a:custGeom>
            <a:avLst/>
            <a:gdLst/>
            <a:ahLst/>
            <a:cxnLst/>
            <a:rect l="l" t="t" r="r" b="b"/>
            <a:pathLst>
              <a:path w="432053" h="1746183">
                <a:moveTo>
                  <a:pt x="0" y="0"/>
                </a:moveTo>
                <a:lnTo>
                  <a:pt x="111" y="1694028"/>
                </a:lnTo>
                <a:lnTo>
                  <a:pt x="32205" y="1720467"/>
                </a:lnTo>
                <a:lnTo>
                  <a:pt x="81039" y="1734018"/>
                </a:lnTo>
                <a:lnTo>
                  <a:pt x="129269" y="1741228"/>
                </a:lnTo>
                <a:lnTo>
                  <a:pt x="185601" y="1745367"/>
                </a:lnTo>
                <a:lnTo>
                  <a:pt x="226836" y="1746183"/>
                </a:lnTo>
                <a:lnTo>
                  <a:pt x="246740" y="1745708"/>
                </a:lnTo>
                <a:lnTo>
                  <a:pt x="302729" y="1741729"/>
                </a:lnTo>
                <a:lnTo>
                  <a:pt x="351395" y="1734347"/>
                </a:lnTo>
                <a:lnTo>
                  <a:pt x="390504" y="1724116"/>
                </a:lnTo>
                <a:lnTo>
                  <a:pt x="428386" y="1702237"/>
                </a:lnTo>
                <a:lnTo>
                  <a:pt x="432053" y="1692274"/>
                </a:lnTo>
                <a:lnTo>
                  <a:pt x="432053" y="54034"/>
                </a:lnTo>
                <a:lnTo>
                  <a:pt x="205170" y="54034"/>
                </a:lnTo>
                <a:lnTo>
                  <a:pt x="185269" y="53556"/>
                </a:lnTo>
                <a:lnTo>
                  <a:pt x="129292" y="49557"/>
                </a:lnTo>
                <a:lnTo>
                  <a:pt x="80638" y="42145"/>
                </a:lnTo>
                <a:lnTo>
                  <a:pt x="41538" y="31882"/>
                </a:lnTo>
                <a:lnTo>
                  <a:pt x="3666" y="9966"/>
                </a:lnTo>
                <a:lnTo>
                  <a:pt x="930" y="5047"/>
                </a:lnTo>
                <a:lnTo>
                  <a:pt x="0" y="0"/>
                </a:lnTo>
                <a:close/>
              </a:path>
              <a:path w="432053" h="1746183">
                <a:moveTo>
                  <a:pt x="432053" y="0"/>
                </a:moveTo>
                <a:lnTo>
                  <a:pt x="399808" y="28242"/>
                </a:lnTo>
                <a:lnTo>
                  <a:pt x="350968" y="41826"/>
                </a:lnTo>
                <a:lnTo>
                  <a:pt x="302737" y="49059"/>
                </a:lnTo>
                <a:lnTo>
                  <a:pt x="246405" y="53215"/>
                </a:lnTo>
                <a:lnTo>
                  <a:pt x="205170" y="54034"/>
                </a:lnTo>
                <a:lnTo>
                  <a:pt x="432053" y="54034"/>
                </a:lnTo>
                <a:lnTo>
                  <a:pt x="432053" y="0"/>
                </a:lnTo>
                <a:close/>
              </a:path>
            </a:pathLst>
          </a:custGeom>
          <a:solidFill>
            <a:srgbClr val="A4D02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83485" y="2616774"/>
            <a:ext cx="432053" cy="107943"/>
          </a:xfrm>
          <a:custGeom>
            <a:avLst/>
            <a:gdLst/>
            <a:ahLst/>
            <a:cxnLst/>
            <a:rect l="l" t="t" r="r" b="b"/>
            <a:pathLst>
              <a:path w="432053" h="107943">
                <a:moveTo>
                  <a:pt x="205217" y="0"/>
                </a:moveTo>
                <a:lnTo>
                  <a:pt x="165974" y="1395"/>
                </a:lnTo>
                <a:lnTo>
                  <a:pt x="112178" y="6589"/>
                </a:lnTo>
                <a:lnTo>
                  <a:pt x="66450" y="15002"/>
                </a:lnTo>
                <a:lnTo>
                  <a:pt x="21887" y="30251"/>
                </a:lnTo>
                <a:lnTo>
                  <a:pt x="0" y="53908"/>
                </a:lnTo>
                <a:lnTo>
                  <a:pt x="115" y="55690"/>
                </a:lnTo>
                <a:lnTo>
                  <a:pt x="32245" y="82150"/>
                </a:lnTo>
                <a:lnTo>
                  <a:pt x="81085" y="95735"/>
                </a:lnTo>
                <a:lnTo>
                  <a:pt x="129316" y="102968"/>
                </a:lnTo>
                <a:lnTo>
                  <a:pt x="185648" y="107123"/>
                </a:lnTo>
                <a:lnTo>
                  <a:pt x="226883" y="107943"/>
                </a:lnTo>
                <a:lnTo>
                  <a:pt x="246784" y="107464"/>
                </a:lnTo>
                <a:lnTo>
                  <a:pt x="302761" y="103465"/>
                </a:lnTo>
                <a:lnTo>
                  <a:pt x="351415" y="96053"/>
                </a:lnTo>
                <a:lnTo>
                  <a:pt x="390515" y="85791"/>
                </a:lnTo>
                <a:lnTo>
                  <a:pt x="428387" y="63874"/>
                </a:lnTo>
                <a:lnTo>
                  <a:pt x="432053" y="53908"/>
                </a:lnTo>
                <a:lnTo>
                  <a:pt x="431942" y="52161"/>
                </a:lnTo>
                <a:lnTo>
                  <a:pt x="399848" y="25772"/>
                </a:lnTo>
                <a:lnTo>
                  <a:pt x="351014" y="12205"/>
                </a:lnTo>
                <a:lnTo>
                  <a:pt x="302784" y="4975"/>
                </a:lnTo>
                <a:lnTo>
                  <a:pt x="246452" y="819"/>
                </a:lnTo>
                <a:lnTo>
                  <a:pt x="205217" y="0"/>
                </a:lnTo>
                <a:close/>
              </a:path>
            </a:pathLst>
          </a:custGeom>
          <a:solidFill>
            <a:srgbClr val="C8E27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83485" y="2616774"/>
            <a:ext cx="432053" cy="1800091"/>
          </a:xfrm>
          <a:custGeom>
            <a:avLst/>
            <a:gdLst/>
            <a:ahLst/>
            <a:cxnLst/>
            <a:rect l="l" t="t" r="r" b="b"/>
            <a:pathLst>
              <a:path w="432053" h="1800091">
                <a:moveTo>
                  <a:pt x="432053" y="53908"/>
                </a:moveTo>
                <a:lnTo>
                  <a:pt x="401039" y="81833"/>
                </a:lnTo>
                <a:lnTo>
                  <a:pt x="351415" y="96053"/>
                </a:lnTo>
                <a:lnTo>
                  <a:pt x="302761" y="103465"/>
                </a:lnTo>
                <a:lnTo>
                  <a:pt x="246784" y="107464"/>
                </a:lnTo>
                <a:lnTo>
                  <a:pt x="226883" y="107943"/>
                </a:lnTo>
                <a:lnTo>
                  <a:pt x="205938" y="107740"/>
                </a:lnTo>
                <a:lnTo>
                  <a:pt x="166073" y="106110"/>
                </a:lnTo>
                <a:lnTo>
                  <a:pt x="112257" y="100874"/>
                </a:lnTo>
                <a:lnTo>
                  <a:pt x="67095" y="92724"/>
                </a:lnTo>
                <a:lnTo>
                  <a:pt x="23206" y="78172"/>
                </a:lnTo>
                <a:lnTo>
                  <a:pt x="0" y="53908"/>
                </a:lnTo>
                <a:lnTo>
                  <a:pt x="930" y="48880"/>
                </a:lnTo>
                <a:lnTo>
                  <a:pt x="3667" y="43979"/>
                </a:lnTo>
                <a:lnTo>
                  <a:pt x="41549" y="22121"/>
                </a:lnTo>
                <a:lnTo>
                  <a:pt x="80658" y="11875"/>
                </a:lnTo>
                <a:lnTo>
                  <a:pt x="129324" y="4472"/>
                </a:lnTo>
                <a:lnTo>
                  <a:pt x="185313" y="477"/>
                </a:lnTo>
                <a:lnTo>
                  <a:pt x="205217" y="0"/>
                </a:lnTo>
                <a:lnTo>
                  <a:pt x="226161" y="202"/>
                </a:lnTo>
                <a:lnTo>
                  <a:pt x="266027" y="1833"/>
                </a:lnTo>
                <a:lnTo>
                  <a:pt x="319843" y="7068"/>
                </a:lnTo>
                <a:lnTo>
                  <a:pt x="365004" y="15212"/>
                </a:lnTo>
                <a:lnTo>
                  <a:pt x="408883" y="29743"/>
                </a:lnTo>
                <a:lnTo>
                  <a:pt x="432053" y="53908"/>
                </a:lnTo>
                <a:lnTo>
                  <a:pt x="432053" y="1746183"/>
                </a:lnTo>
                <a:lnTo>
                  <a:pt x="431123" y="1751230"/>
                </a:lnTo>
                <a:lnTo>
                  <a:pt x="428386" y="1756146"/>
                </a:lnTo>
                <a:lnTo>
                  <a:pt x="390504" y="1778025"/>
                </a:lnTo>
                <a:lnTo>
                  <a:pt x="351395" y="1788256"/>
                </a:lnTo>
                <a:lnTo>
                  <a:pt x="302729" y="1795637"/>
                </a:lnTo>
                <a:lnTo>
                  <a:pt x="246740" y="1799617"/>
                </a:lnTo>
                <a:lnTo>
                  <a:pt x="226836" y="1800091"/>
                </a:lnTo>
                <a:lnTo>
                  <a:pt x="205892" y="1799890"/>
                </a:lnTo>
                <a:lnTo>
                  <a:pt x="166026" y="1798267"/>
                </a:lnTo>
                <a:lnTo>
                  <a:pt x="112210" y="1793050"/>
                </a:lnTo>
                <a:lnTo>
                  <a:pt x="67049" y="1784925"/>
                </a:lnTo>
                <a:lnTo>
                  <a:pt x="23170" y="1770403"/>
                </a:lnTo>
                <a:lnTo>
                  <a:pt x="0" y="1746183"/>
                </a:lnTo>
                <a:lnTo>
                  <a:pt x="0" y="5390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60447" y="2926333"/>
            <a:ext cx="280035" cy="1226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99500"/>
              </a:lnSpc>
            </a:pPr>
            <a:r>
              <a:rPr sz="2000" dirty="0" smtClean="0">
                <a:latin typeface="標楷體"/>
                <a:cs typeface="標楷體"/>
              </a:rPr>
              <a:t>行 政 法 人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5838" y="1692020"/>
            <a:ext cx="432053" cy="2745038"/>
          </a:xfrm>
          <a:custGeom>
            <a:avLst/>
            <a:gdLst/>
            <a:ahLst/>
            <a:cxnLst/>
            <a:rect l="l" t="t" r="r" b="b"/>
            <a:pathLst>
              <a:path w="432053" h="2745038">
                <a:moveTo>
                  <a:pt x="0" y="0"/>
                </a:moveTo>
                <a:lnTo>
                  <a:pt x="112" y="2692880"/>
                </a:lnTo>
                <a:lnTo>
                  <a:pt x="32210" y="2719268"/>
                </a:lnTo>
                <a:lnTo>
                  <a:pt x="81046" y="2732833"/>
                </a:lnTo>
                <a:lnTo>
                  <a:pt x="129278" y="2740062"/>
                </a:lnTo>
                <a:lnTo>
                  <a:pt x="185611" y="2744218"/>
                </a:lnTo>
                <a:lnTo>
                  <a:pt x="226847" y="2745038"/>
                </a:lnTo>
                <a:lnTo>
                  <a:pt x="246768" y="2744561"/>
                </a:lnTo>
                <a:lnTo>
                  <a:pt x="284818" y="2742304"/>
                </a:lnTo>
                <a:lnTo>
                  <a:pt x="336180" y="2735974"/>
                </a:lnTo>
                <a:lnTo>
                  <a:pt x="378711" y="2726613"/>
                </a:lnTo>
                <a:lnTo>
                  <a:pt x="417840" y="2710393"/>
                </a:lnTo>
                <a:lnTo>
                  <a:pt x="432053" y="2691129"/>
                </a:lnTo>
                <a:lnTo>
                  <a:pt x="432053" y="54034"/>
                </a:lnTo>
                <a:lnTo>
                  <a:pt x="205170" y="54034"/>
                </a:lnTo>
                <a:lnTo>
                  <a:pt x="185269" y="53556"/>
                </a:lnTo>
                <a:lnTo>
                  <a:pt x="129292" y="49557"/>
                </a:lnTo>
                <a:lnTo>
                  <a:pt x="80638" y="42145"/>
                </a:lnTo>
                <a:lnTo>
                  <a:pt x="41538" y="31882"/>
                </a:lnTo>
                <a:lnTo>
                  <a:pt x="3666" y="9966"/>
                </a:lnTo>
                <a:lnTo>
                  <a:pt x="930" y="5047"/>
                </a:lnTo>
                <a:lnTo>
                  <a:pt x="0" y="0"/>
                </a:lnTo>
                <a:close/>
              </a:path>
              <a:path w="432053" h="2745038">
                <a:moveTo>
                  <a:pt x="432053" y="0"/>
                </a:moveTo>
                <a:lnTo>
                  <a:pt x="399838" y="28242"/>
                </a:lnTo>
                <a:lnTo>
                  <a:pt x="351021" y="41826"/>
                </a:lnTo>
                <a:lnTo>
                  <a:pt x="302792" y="49059"/>
                </a:lnTo>
                <a:lnTo>
                  <a:pt x="246438" y="53215"/>
                </a:lnTo>
                <a:lnTo>
                  <a:pt x="205170" y="54034"/>
                </a:lnTo>
                <a:lnTo>
                  <a:pt x="432053" y="54034"/>
                </a:lnTo>
                <a:lnTo>
                  <a:pt x="432053" y="0"/>
                </a:lnTo>
                <a:close/>
              </a:path>
            </a:pathLst>
          </a:custGeom>
          <a:solidFill>
            <a:srgbClr val="04DFD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75838" y="1638112"/>
            <a:ext cx="432053" cy="107943"/>
          </a:xfrm>
          <a:custGeom>
            <a:avLst/>
            <a:gdLst/>
            <a:ahLst/>
            <a:cxnLst/>
            <a:rect l="l" t="t" r="r" b="b"/>
            <a:pathLst>
              <a:path w="432053" h="107943">
                <a:moveTo>
                  <a:pt x="205217" y="0"/>
                </a:moveTo>
                <a:lnTo>
                  <a:pt x="165974" y="1388"/>
                </a:lnTo>
                <a:lnTo>
                  <a:pt x="112178" y="6563"/>
                </a:lnTo>
                <a:lnTo>
                  <a:pt x="66450" y="14956"/>
                </a:lnTo>
                <a:lnTo>
                  <a:pt x="21887" y="30196"/>
                </a:lnTo>
                <a:lnTo>
                  <a:pt x="0" y="53908"/>
                </a:lnTo>
                <a:lnTo>
                  <a:pt x="115" y="55694"/>
                </a:lnTo>
                <a:lnTo>
                  <a:pt x="32250" y="82153"/>
                </a:lnTo>
                <a:lnTo>
                  <a:pt x="81092" y="95736"/>
                </a:lnTo>
                <a:lnTo>
                  <a:pt x="129324" y="102968"/>
                </a:lnTo>
                <a:lnTo>
                  <a:pt x="185657" y="107124"/>
                </a:lnTo>
                <a:lnTo>
                  <a:pt x="226894" y="107943"/>
                </a:lnTo>
                <a:lnTo>
                  <a:pt x="246811" y="107465"/>
                </a:lnTo>
                <a:lnTo>
                  <a:pt x="284854" y="105205"/>
                </a:lnTo>
                <a:lnTo>
                  <a:pt x="336204" y="98869"/>
                </a:lnTo>
                <a:lnTo>
                  <a:pt x="378724" y="89494"/>
                </a:lnTo>
                <a:lnTo>
                  <a:pt x="417844" y="73238"/>
                </a:lnTo>
                <a:lnTo>
                  <a:pt x="432053" y="53908"/>
                </a:lnTo>
                <a:lnTo>
                  <a:pt x="431942" y="52154"/>
                </a:lnTo>
                <a:lnTo>
                  <a:pt x="399878" y="25716"/>
                </a:lnTo>
                <a:lnTo>
                  <a:pt x="351067" y="12164"/>
                </a:lnTo>
                <a:lnTo>
                  <a:pt x="302839" y="4955"/>
                </a:lnTo>
                <a:lnTo>
                  <a:pt x="246485" y="815"/>
                </a:lnTo>
                <a:lnTo>
                  <a:pt x="205217" y="0"/>
                </a:lnTo>
                <a:close/>
              </a:path>
            </a:pathLst>
          </a:custGeom>
          <a:solidFill>
            <a:srgbClr val="69EBE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75838" y="1638112"/>
            <a:ext cx="432053" cy="2798946"/>
          </a:xfrm>
          <a:custGeom>
            <a:avLst/>
            <a:gdLst/>
            <a:ahLst/>
            <a:cxnLst/>
            <a:rect l="l" t="t" r="r" b="b"/>
            <a:pathLst>
              <a:path w="432053" h="2798946">
                <a:moveTo>
                  <a:pt x="432053" y="53908"/>
                </a:moveTo>
                <a:lnTo>
                  <a:pt x="401069" y="81833"/>
                </a:lnTo>
                <a:lnTo>
                  <a:pt x="351468" y="96054"/>
                </a:lnTo>
                <a:lnTo>
                  <a:pt x="302815" y="103465"/>
                </a:lnTo>
                <a:lnTo>
                  <a:pt x="246811" y="107465"/>
                </a:lnTo>
                <a:lnTo>
                  <a:pt x="226894" y="107943"/>
                </a:lnTo>
                <a:lnTo>
                  <a:pt x="205949" y="107741"/>
                </a:lnTo>
                <a:lnTo>
                  <a:pt x="166082" y="106111"/>
                </a:lnTo>
                <a:lnTo>
                  <a:pt x="112265" y="100875"/>
                </a:lnTo>
                <a:lnTo>
                  <a:pt x="67102" y="92726"/>
                </a:lnTo>
                <a:lnTo>
                  <a:pt x="23211" y="78175"/>
                </a:lnTo>
                <a:lnTo>
                  <a:pt x="0" y="53908"/>
                </a:lnTo>
                <a:lnTo>
                  <a:pt x="930" y="48861"/>
                </a:lnTo>
                <a:lnTo>
                  <a:pt x="3667" y="43945"/>
                </a:lnTo>
                <a:lnTo>
                  <a:pt x="41549" y="22066"/>
                </a:lnTo>
                <a:lnTo>
                  <a:pt x="80658" y="11835"/>
                </a:lnTo>
                <a:lnTo>
                  <a:pt x="129324" y="4454"/>
                </a:lnTo>
                <a:lnTo>
                  <a:pt x="185313" y="474"/>
                </a:lnTo>
                <a:lnTo>
                  <a:pt x="205217" y="0"/>
                </a:lnTo>
                <a:lnTo>
                  <a:pt x="226180" y="201"/>
                </a:lnTo>
                <a:lnTo>
                  <a:pt x="266070" y="1824"/>
                </a:lnTo>
                <a:lnTo>
                  <a:pt x="319899" y="7041"/>
                </a:lnTo>
                <a:lnTo>
                  <a:pt x="365052" y="15166"/>
                </a:lnTo>
                <a:lnTo>
                  <a:pt x="408906" y="29688"/>
                </a:lnTo>
                <a:lnTo>
                  <a:pt x="432053" y="53908"/>
                </a:lnTo>
                <a:lnTo>
                  <a:pt x="432053" y="2745038"/>
                </a:lnTo>
                <a:lnTo>
                  <a:pt x="431124" y="2750066"/>
                </a:lnTo>
                <a:lnTo>
                  <a:pt x="428390" y="2754967"/>
                </a:lnTo>
                <a:lnTo>
                  <a:pt x="390541" y="2776825"/>
                </a:lnTo>
                <a:lnTo>
                  <a:pt x="351448" y="2787071"/>
                </a:lnTo>
                <a:lnTo>
                  <a:pt x="302783" y="2794474"/>
                </a:lnTo>
                <a:lnTo>
                  <a:pt x="246768" y="2798469"/>
                </a:lnTo>
                <a:lnTo>
                  <a:pt x="226847" y="2798946"/>
                </a:lnTo>
                <a:lnTo>
                  <a:pt x="205902" y="2798744"/>
                </a:lnTo>
                <a:lnTo>
                  <a:pt x="166035" y="2797114"/>
                </a:lnTo>
                <a:lnTo>
                  <a:pt x="112218" y="2791878"/>
                </a:lnTo>
                <a:lnTo>
                  <a:pt x="67056" y="2783735"/>
                </a:lnTo>
                <a:lnTo>
                  <a:pt x="23175" y="2769205"/>
                </a:lnTo>
                <a:lnTo>
                  <a:pt x="0" y="2745038"/>
                </a:lnTo>
                <a:lnTo>
                  <a:pt x="0" y="5390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352927" y="1683258"/>
            <a:ext cx="28003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標楷體"/>
                <a:cs typeface="標楷體"/>
              </a:rPr>
              <a:t>政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52927" y="1988667"/>
            <a:ext cx="280670" cy="2446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99800"/>
              </a:lnSpc>
            </a:pPr>
            <a:r>
              <a:rPr sz="2000" dirty="0" smtClean="0">
                <a:latin typeface="標楷體"/>
                <a:cs typeface="標楷體"/>
              </a:rPr>
              <a:t>府 捐 贈 之 財 團 法 人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059935" y="2401316"/>
            <a:ext cx="432053" cy="2034092"/>
          </a:xfrm>
          <a:custGeom>
            <a:avLst/>
            <a:gdLst/>
            <a:ahLst/>
            <a:cxnLst/>
            <a:rect l="l" t="t" r="r" b="b"/>
            <a:pathLst>
              <a:path w="432053" h="2034092">
                <a:moveTo>
                  <a:pt x="0" y="0"/>
                </a:moveTo>
                <a:lnTo>
                  <a:pt x="112" y="1981941"/>
                </a:lnTo>
                <a:lnTo>
                  <a:pt x="32210" y="2008378"/>
                </a:lnTo>
                <a:lnTo>
                  <a:pt x="81046" y="2021928"/>
                </a:lnTo>
                <a:lnTo>
                  <a:pt x="129278" y="2029137"/>
                </a:lnTo>
                <a:lnTo>
                  <a:pt x="185611" y="2033277"/>
                </a:lnTo>
                <a:lnTo>
                  <a:pt x="226847" y="2034092"/>
                </a:lnTo>
                <a:lnTo>
                  <a:pt x="246768" y="2033617"/>
                </a:lnTo>
                <a:lnTo>
                  <a:pt x="284818" y="2031370"/>
                </a:lnTo>
                <a:lnTo>
                  <a:pt x="336180" y="2025061"/>
                </a:lnTo>
                <a:lnTo>
                  <a:pt x="378711" y="2015718"/>
                </a:lnTo>
                <a:lnTo>
                  <a:pt x="417840" y="1999499"/>
                </a:lnTo>
                <a:lnTo>
                  <a:pt x="432053" y="1980184"/>
                </a:lnTo>
                <a:lnTo>
                  <a:pt x="432053" y="53908"/>
                </a:lnTo>
                <a:lnTo>
                  <a:pt x="205217" y="53908"/>
                </a:lnTo>
                <a:lnTo>
                  <a:pt x="185313" y="53431"/>
                </a:lnTo>
                <a:lnTo>
                  <a:pt x="129324" y="49435"/>
                </a:lnTo>
                <a:lnTo>
                  <a:pt x="80658" y="42032"/>
                </a:lnTo>
                <a:lnTo>
                  <a:pt x="41549" y="31787"/>
                </a:lnTo>
                <a:lnTo>
                  <a:pt x="3667" y="9928"/>
                </a:lnTo>
                <a:lnTo>
                  <a:pt x="930" y="5028"/>
                </a:lnTo>
                <a:lnTo>
                  <a:pt x="0" y="0"/>
                </a:lnTo>
                <a:close/>
              </a:path>
              <a:path w="432053" h="2034092">
                <a:moveTo>
                  <a:pt x="432053" y="0"/>
                </a:moveTo>
                <a:lnTo>
                  <a:pt x="399878" y="28136"/>
                </a:lnTo>
                <a:lnTo>
                  <a:pt x="351067" y="41702"/>
                </a:lnTo>
                <a:lnTo>
                  <a:pt x="302839" y="48932"/>
                </a:lnTo>
                <a:lnTo>
                  <a:pt x="246485" y="53088"/>
                </a:lnTo>
                <a:lnTo>
                  <a:pt x="205217" y="53908"/>
                </a:lnTo>
                <a:lnTo>
                  <a:pt x="432053" y="53908"/>
                </a:lnTo>
                <a:lnTo>
                  <a:pt x="432053" y="0"/>
                </a:lnTo>
                <a:close/>
              </a:path>
            </a:pathLst>
          </a:custGeom>
          <a:solidFill>
            <a:srgbClr val="30B6F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59935" y="2347281"/>
            <a:ext cx="432053" cy="107943"/>
          </a:xfrm>
          <a:custGeom>
            <a:avLst/>
            <a:gdLst/>
            <a:ahLst/>
            <a:cxnLst/>
            <a:rect l="l" t="t" r="r" b="b"/>
            <a:pathLst>
              <a:path w="432053" h="107943">
                <a:moveTo>
                  <a:pt x="205170" y="0"/>
                </a:moveTo>
                <a:lnTo>
                  <a:pt x="165935" y="1397"/>
                </a:lnTo>
                <a:lnTo>
                  <a:pt x="112150" y="6596"/>
                </a:lnTo>
                <a:lnTo>
                  <a:pt x="66433" y="15021"/>
                </a:lnTo>
                <a:lnTo>
                  <a:pt x="21881" y="30300"/>
                </a:lnTo>
                <a:lnTo>
                  <a:pt x="0" y="54034"/>
                </a:lnTo>
                <a:lnTo>
                  <a:pt x="112" y="55785"/>
                </a:lnTo>
                <a:lnTo>
                  <a:pt x="32210" y="82172"/>
                </a:lnTo>
                <a:lnTo>
                  <a:pt x="81046" y="95738"/>
                </a:lnTo>
                <a:lnTo>
                  <a:pt x="129278" y="102967"/>
                </a:lnTo>
                <a:lnTo>
                  <a:pt x="185611" y="107123"/>
                </a:lnTo>
                <a:lnTo>
                  <a:pt x="226847" y="107943"/>
                </a:lnTo>
                <a:lnTo>
                  <a:pt x="246768" y="107466"/>
                </a:lnTo>
                <a:lnTo>
                  <a:pt x="284818" y="105208"/>
                </a:lnTo>
                <a:lnTo>
                  <a:pt x="336180" y="98878"/>
                </a:lnTo>
                <a:lnTo>
                  <a:pt x="378711" y="89517"/>
                </a:lnTo>
                <a:lnTo>
                  <a:pt x="417840" y="73298"/>
                </a:lnTo>
                <a:lnTo>
                  <a:pt x="432053" y="54034"/>
                </a:lnTo>
                <a:lnTo>
                  <a:pt x="431938" y="52252"/>
                </a:lnTo>
                <a:lnTo>
                  <a:pt x="399838" y="25792"/>
                </a:lnTo>
                <a:lnTo>
                  <a:pt x="351021" y="12207"/>
                </a:lnTo>
                <a:lnTo>
                  <a:pt x="302792" y="4974"/>
                </a:lnTo>
                <a:lnTo>
                  <a:pt x="246438" y="819"/>
                </a:lnTo>
                <a:lnTo>
                  <a:pt x="205170" y="0"/>
                </a:lnTo>
                <a:close/>
              </a:path>
            </a:pathLst>
          </a:custGeom>
          <a:solidFill>
            <a:srgbClr val="83D2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9935" y="2347281"/>
            <a:ext cx="432053" cy="2088127"/>
          </a:xfrm>
          <a:custGeom>
            <a:avLst/>
            <a:gdLst/>
            <a:ahLst/>
            <a:cxnLst/>
            <a:rect l="l" t="t" r="r" b="b"/>
            <a:pathLst>
              <a:path w="432053" h="2088127">
                <a:moveTo>
                  <a:pt x="432053" y="54034"/>
                </a:moveTo>
                <a:lnTo>
                  <a:pt x="401061" y="81872"/>
                </a:lnTo>
                <a:lnTo>
                  <a:pt x="351448" y="96067"/>
                </a:lnTo>
                <a:lnTo>
                  <a:pt x="302783" y="103470"/>
                </a:lnTo>
                <a:lnTo>
                  <a:pt x="246768" y="107466"/>
                </a:lnTo>
                <a:lnTo>
                  <a:pt x="226847" y="107943"/>
                </a:lnTo>
                <a:lnTo>
                  <a:pt x="205902" y="107740"/>
                </a:lnTo>
                <a:lnTo>
                  <a:pt x="166035" y="106110"/>
                </a:lnTo>
                <a:lnTo>
                  <a:pt x="112218" y="100875"/>
                </a:lnTo>
                <a:lnTo>
                  <a:pt x="67056" y="92731"/>
                </a:lnTo>
                <a:lnTo>
                  <a:pt x="23175" y="78201"/>
                </a:lnTo>
                <a:lnTo>
                  <a:pt x="0" y="54034"/>
                </a:lnTo>
                <a:lnTo>
                  <a:pt x="930" y="48986"/>
                </a:lnTo>
                <a:lnTo>
                  <a:pt x="3666" y="44068"/>
                </a:lnTo>
                <a:lnTo>
                  <a:pt x="41538" y="22151"/>
                </a:lnTo>
                <a:lnTo>
                  <a:pt x="80638" y="11889"/>
                </a:lnTo>
                <a:lnTo>
                  <a:pt x="129292" y="4477"/>
                </a:lnTo>
                <a:lnTo>
                  <a:pt x="185269" y="478"/>
                </a:lnTo>
                <a:lnTo>
                  <a:pt x="205170" y="0"/>
                </a:lnTo>
                <a:lnTo>
                  <a:pt x="226133" y="202"/>
                </a:lnTo>
                <a:lnTo>
                  <a:pt x="266024" y="1832"/>
                </a:lnTo>
                <a:lnTo>
                  <a:pt x="319852" y="7068"/>
                </a:lnTo>
                <a:lnTo>
                  <a:pt x="365007" y="15218"/>
                </a:lnTo>
                <a:lnTo>
                  <a:pt x="408870" y="29770"/>
                </a:lnTo>
                <a:lnTo>
                  <a:pt x="432053" y="54034"/>
                </a:lnTo>
                <a:lnTo>
                  <a:pt x="432053" y="2034218"/>
                </a:lnTo>
                <a:lnTo>
                  <a:pt x="431124" y="2039266"/>
                </a:lnTo>
                <a:lnTo>
                  <a:pt x="428390" y="2044181"/>
                </a:lnTo>
                <a:lnTo>
                  <a:pt x="390541" y="2066060"/>
                </a:lnTo>
                <a:lnTo>
                  <a:pt x="351448" y="2076291"/>
                </a:lnTo>
                <a:lnTo>
                  <a:pt x="302783" y="2083673"/>
                </a:lnTo>
                <a:lnTo>
                  <a:pt x="246768" y="2087652"/>
                </a:lnTo>
                <a:lnTo>
                  <a:pt x="226847" y="2088127"/>
                </a:lnTo>
                <a:lnTo>
                  <a:pt x="205902" y="2087925"/>
                </a:lnTo>
                <a:lnTo>
                  <a:pt x="166035" y="2086302"/>
                </a:lnTo>
                <a:lnTo>
                  <a:pt x="112218" y="2081086"/>
                </a:lnTo>
                <a:lnTo>
                  <a:pt x="67056" y="2072962"/>
                </a:lnTo>
                <a:lnTo>
                  <a:pt x="23175" y="2058441"/>
                </a:lnTo>
                <a:lnTo>
                  <a:pt x="0" y="2034218"/>
                </a:lnTo>
                <a:lnTo>
                  <a:pt x="0" y="54034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137152" y="2648026"/>
            <a:ext cx="280670" cy="1531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99600"/>
              </a:lnSpc>
            </a:pPr>
            <a:r>
              <a:rPr sz="2000" dirty="0" smtClean="0">
                <a:latin typeface="標楷體"/>
                <a:cs typeface="標楷體"/>
              </a:rPr>
              <a:t>轉 投 資 公 司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770628" y="2815589"/>
            <a:ext cx="432054" cy="1610547"/>
          </a:xfrm>
          <a:custGeom>
            <a:avLst/>
            <a:gdLst/>
            <a:ahLst/>
            <a:cxnLst/>
            <a:rect l="l" t="t" r="r" b="b"/>
            <a:pathLst>
              <a:path w="432054" h="1610547">
                <a:moveTo>
                  <a:pt x="0" y="0"/>
                </a:moveTo>
                <a:lnTo>
                  <a:pt x="112" y="1558396"/>
                </a:lnTo>
                <a:lnTo>
                  <a:pt x="32210" y="1584833"/>
                </a:lnTo>
                <a:lnTo>
                  <a:pt x="81046" y="1598383"/>
                </a:lnTo>
                <a:lnTo>
                  <a:pt x="129278" y="1605592"/>
                </a:lnTo>
                <a:lnTo>
                  <a:pt x="185611" y="1609732"/>
                </a:lnTo>
                <a:lnTo>
                  <a:pt x="226847" y="1610547"/>
                </a:lnTo>
                <a:lnTo>
                  <a:pt x="246768" y="1610072"/>
                </a:lnTo>
                <a:lnTo>
                  <a:pt x="284818" y="1607825"/>
                </a:lnTo>
                <a:lnTo>
                  <a:pt x="336180" y="1601516"/>
                </a:lnTo>
                <a:lnTo>
                  <a:pt x="378711" y="1592173"/>
                </a:lnTo>
                <a:lnTo>
                  <a:pt x="417840" y="1575954"/>
                </a:lnTo>
                <a:lnTo>
                  <a:pt x="432054" y="1556639"/>
                </a:lnTo>
                <a:lnTo>
                  <a:pt x="432054" y="54034"/>
                </a:lnTo>
                <a:lnTo>
                  <a:pt x="205170" y="54034"/>
                </a:lnTo>
                <a:lnTo>
                  <a:pt x="185269" y="53556"/>
                </a:lnTo>
                <a:lnTo>
                  <a:pt x="129292" y="49557"/>
                </a:lnTo>
                <a:lnTo>
                  <a:pt x="80638" y="42145"/>
                </a:lnTo>
                <a:lnTo>
                  <a:pt x="41538" y="31882"/>
                </a:lnTo>
                <a:lnTo>
                  <a:pt x="3666" y="9966"/>
                </a:lnTo>
                <a:lnTo>
                  <a:pt x="930" y="5047"/>
                </a:lnTo>
                <a:lnTo>
                  <a:pt x="0" y="0"/>
                </a:lnTo>
                <a:close/>
              </a:path>
              <a:path w="432054" h="1610547">
                <a:moveTo>
                  <a:pt x="432054" y="0"/>
                </a:moveTo>
                <a:lnTo>
                  <a:pt x="399838" y="28242"/>
                </a:lnTo>
                <a:lnTo>
                  <a:pt x="351021" y="41826"/>
                </a:lnTo>
                <a:lnTo>
                  <a:pt x="302792" y="49059"/>
                </a:lnTo>
                <a:lnTo>
                  <a:pt x="246438" y="53215"/>
                </a:lnTo>
                <a:lnTo>
                  <a:pt x="205170" y="54034"/>
                </a:lnTo>
                <a:lnTo>
                  <a:pt x="432054" y="54034"/>
                </a:lnTo>
                <a:lnTo>
                  <a:pt x="432054" y="0"/>
                </a:lnTo>
                <a:close/>
              </a:path>
            </a:pathLst>
          </a:custGeom>
          <a:solidFill>
            <a:srgbClr val="5BD07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70628" y="2761681"/>
            <a:ext cx="432054" cy="107943"/>
          </a:xfrm>
          <a:custGeom>
            <a:avLst/>
            <a:gdLst/>
            <a:ahLst/>
            <a:cxnLst/>
            <a:rect l="l" t="t" r="r" b="b"/>
            <a:pathLst>
              <a:path w="432054" h="107943">
                <a:moveTo>
                  <a:pt x="205217" y="0"/>
                </a:moveTo>
                <a:lnTo>
                  <a:pt x="165974" y="1388"/>
                </a:lnTo>
                <a:lnTo>
                  <a:pt x="112178" y="6563"/>
                </a:lnTo>
                <a:lnTo>
                  <a:pt x="66450" y="14956"/>
                </a:lnTo>
                <a:lnTo>
                  <a:pt x="21887" y="30196"/>
                </a:lnTo>
                <a:lnTo>
                  <a:pt x="0" y="53908"/>
                </a:lnTo>
                <a:lnTo>
                  <a:pt x="115" y="55694"/>
                </a:lnTo>
                <a:lnTo>
                  <a:pt x="32250" y="82153"/>
                </a:lnTo>
                <a:lnTo>
                  <a:pt x="81092" y="95736"/>
                </a:lnTo>
                <a:lnTo>
                  <a:pt x="129324" y="102968"/>
                </a:lnTo>
                <a:lnTo>
                  <a:pt x="185657" y="107124"/>
                </a:lnTo>
                <a:lnTo>
                  <a:pt x="226894" y="107943"/>
                </a:lnTo>
                <a:lnTo>
                  <a:pt x="246811" y="107465"/>
                </a:lnTo>
                <a:lnTo>
                  <a:pt x="284854" y="105205"/>
                </a:lnTo>
                <a:lnTo>
                  <a:pt x="336204" y="98869"/>
                </a:lnTo>
                <a:lnTo>
                  <a:pt x="378724" y="89494"/>
                </a:lnTo>
                <a:lnTo>
                  <a:pt x="417844" y="73238"/>
                </a:lnTo>
                <a:lnTo>
                  <a:pt x="432054" y="53908"/>
                </a:lnTo>
                <a:lnTo>
                  <a:pt x="431942" y="52154"/>
                </a:lnTo>
                <a:lnTo>
                  <a:pt x="399878" y="25716"/>
                </a:lnTo>
                <a:lnTo>
                  <a:pt x="351067" y="12164"/>
                </a:lnTo>
                <a:lnTo>
                  <a:pt x="302839" y="4955"/>
                </a:lnTo>
                <a:lnTo>
                  <a:pt x="246485" y="815"/>
                </a:lnTo>
                <a:lnTo>
                  <a:pt x="205217" y="0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0628" y="2761681"/>
            <a:ext cx="432054" cy="1664456"/>
          </a:xfrm>
          <a:custGeom>
            <a:avLst/>
            <a:gdLst/>
            <a:ahLst/>
            <a:cxnLst/>
            <a:rect l="l" t="t" r="r" b="b"/>
            <a:pathLst>
              <a:path w="432054" h="1664456">
                <a:moveTo>
                  <a:pt x="432054" y="53908"/>
                </a:moveTo>
                <a:lnTo>
                  <a:pt x="401069" y="81833"/>
                </a:lnTo>
                <a:lnTo>
                  <a:pt x="351468" y="96054"/>
                </a:lnTo>
                <a:lnTo>
                  <a:pt x="302815" y="103465"/>
                </a:lnTo>
                <a:lnTo>
                  <a:pt x="246811" y="107465"/>
                </a:lnTo>
                <a:lnTo>
                  <a:pt x="226894" y="107943"/>
                </a:lnTo>
                <a:lnTo>
                  <a:pt x="205949" y="107741"/>
                </a:lnTo>
                <a:lnTo>
                  <a:pt x="166082" y="106111"/>
                </a:lnTo>
                <a:lnTo>
                  <a:pt x="112265" y="100875"/>
                </a:lnTo>
                <a:lnTo>
                  <a:pt x="67102" y="92726"/>
                </a:lnTo>
                <a:lnTo>
                  <a:pt x="23211" y="78175"/>
                </a:lnTo>
                <a:lnTo>
                  <a:pt x="0" y="53908"/>
                </a:lnTo>
                <a:lnTo>
                  <a:pt x="930" y="48861"/>
                </a:lnTo>
                <a:lnTo>
                  <a:pt x="3667" y="43945"/>
                </a:lnTo>
                <a:lnTo>
                  <a:pt x="41549" y="22066"/>
                </a:lnTo>
                <a:lnTo>
                  <a:pt x="80658" y="11835"/>
                </a:lnTo>
                <a:lnTo>
                  <a:pt x="129324" y="4454"/>
                </a:lnTo>
                <a:lnTo>
                  <a:pt x="185313" y="474"/>
                </a:lnTo>
                <a:lnTo>
                  <a:pt x="205217" y="0"/>
                </a:lnTo>
                <a:lnTo>
                  <a:pt x="226180" y="201"/>
                </a:lnTo>
                <a:lnTo>
                  <a:pt x="266070" y="1824"/>
                </a:lnTo>
                <a:lnTo>
                  <a:pt x="319899" y="7041"/>
                </a:lnTo>
                <a:lnTo>
                  <a:pt x="365052" y="15166"/>
                </a:lnTo>
                <a:lnTo>
                  <a:pt x="408906" y="29688"/>
                </a:lnTo>
                <a:lnTo>
                  <a:pt x="432054" y="53908"/>
                </a:lnTo>
                <a:lnTo>
                  <a:pt x="432054" y="1610547"/>
                </a:lnTo>
                <a:lnTo>
                  <a:pt x="431124" y="1615595"/>
                </a:lnTo>
                <a:lnTo>
                  <a:pt x="428390" y="1620510"/>
                </a:lnTo>
                <a:lnTo>
                  <a:pt x="390541" y="1642389"/>
                </a:lnTo>
                <a:lnTo>
                  <a:pt x="351448" y="1652620"/>
                </a:lnTo>
                <a:lnTo>
                  <a:pt x="302783" y="1660002"/>
                </a:lnTo>
                <a:lnTo>
                  <a:pt x="246768" y="1663981"/>
                </a:lnTo>
                <a:lnTo>
                  <a:pt x="226847" y="1664456"/>
                </a:lnTo>
                <a:lnTo>
                  <a:pt x="205902" y="1664254"/>
                </a:lnTo>
                <a:lnTo>
                  <a:pt x="166035" y="1662631"/>
                </a:lnTo>
                <a:lnTo>
                  <a:pt x="112218" y="1657415"/>
                </a:lnTo>
                <a:lnTo>
                  <a:pt x="67056" y="1649291"/>
                </a:lnTo>
                <a:lnTo>
                  <a:pt x="23175" y="1634770"/>
                </a:lnTo>
                <a:lnTo>
                  <a:pt x="0" y="1610547"/>
                </a:lnTo>
                <a:lnTo>
                  <a:pt x="0" y="53908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847971" y="3003422"/>
            <a:ext cx="280670" cy="1226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99500"/>
              </a:lnSpc>
            </a:pPr>
            <a:r>
              <a:rPr sz="2000" dirty="0" smtClean="0">
                <a:latin typeface="標楷體"/>
                <a:cs typeface="標楷體"/>
              </a:rPr>
              <a:t>私 立 學 校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733288" y="3675888"/>
            <a:ext cx="772667" cy="7040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484111" y="2663697"/>
            <a:ext cx="124460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5" dirty="0" smtClean="0">
                <a:solidFill>
                  <a:srgbClr val="0000FF"/>
                </a:solidFill>
                <a:latin typeface="標楷體"/>
                <a:cs typeface="標楷體"/>
              </a:rPr>
              <a:t>優存</a:t>
            </a:r>
            <a:endParaRPr sz="4800">
              <a:latin typeface="標楷體"/>
              <a:cs typeface="標楷體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484111" y="4126992"/>
            <a:ext cx="1244600" cy="744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dirty="0" smtClean="0">
                <a:solidFill>
                  <a:srgbClr val="0000FF"/>
                </a:solidFill>
                <a:latin typeface="標楷體"/>
                <a:cs typeface="標楷體"/>
              </a:rPr>
              <a:t>月退</a:t>
            </a:r>
            <a:endParaRPr sz="4800">
              <a:latin typeface="標楷體"/>
              <a:cs typeface="標楷體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92907" y="5413247"/>
            <a:ext cx="1211580" cy="8138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971545" y="5499405"/>
            <a:ext cx="661670" cy="631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00">
              <a:lnSpc>
                <a:spcPct val="101499"/>
              </a:lnSpc>
            </a:pPr>
            <a:r>
              <a:rPr sz="2000" dirty="0" smtClean="0">
                <a:latin typeface="標楷體"/>
                <a:cs typeface="標楷體"/>
              </a:rPr>
              <a:t>例外 </a:t>
            </a:r>
            <a:r>
              <a:rPr sz="2000" spc="5" dirty="0" smtClean="0">
                <a:latin typeface="標楷體"/>
                <a:cs typeface="標楷體"/>
              </a:rPr>
              <a:t>(</a:t>
            </a:r>
            <a:r>
              <a:rPr sz="2000" spc="-10" dirty="0" smtClean="0">
                <a:latin typeface="標楷體"/>
                <a:cs typeface="標楷體"/>
              </a:rPr>
              <a:t>§</a:t>
            </a:r>
            <a:r>
              <a:rPr sz="2000" spc="0" dirty="0" smtClean="0">
                <a:latin typeface="標楷體"/>
                <a:cs typeface="標楷體"/>
              </a:rPr>
              <a:t>78)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982211" y="5413247"/>
            <a:ext cx="4517136" cy="13121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143502" y="5544413"/>
            <a:ext cx="4166235" cy="1003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3510" marR="227965" indent="-131445">
              <a:lnSpc>
                <a:spcPct val="100000"/>
              </a:lnSpc>
            </a:pPr>
            <a:r>
              <a:rPr sz="1600" b="1" spc="-15" dirty="0" smtClean="0">
                <a:latin typeface="Candara"/>
                <a:cs typeface="Candara"/>
              </a:rPr>
              <a:t>1</a:t>
            </a:r>
            <a:r>
              <a:rPr sz="1600" b="1" spc="0" dirty="0" smtClean="0">
                <a:latin typeface="Candara"/>
                <a:cs typeface="Candara"/>
              </a:rPr>
              <a:t>.</a:t>
            </a:r>
            <a:r>
              <a:rPr sz="1600" spc="0" dirty="0" smtClean="0">
                <a:latin typeface="標楷體"/>
                <a:cs typeface="標楷體"/>
              </a:rPr>
              <a:t>受聘</a:t>
            </a:r>
            <a:r>
              <a:rPr sz="1600" b="1" spc="-25" dirty="0" smtClean="0">
                <a:latin typeface="Candara"/>
                <a:cs typeface="Candara"/>
              </a:rPr>
              <a:t>(</a:t>
            </a:r>
            <a:r>
              <a:rPr sz="1600" spc="-10" dirty="0" smtClean="0">
                <a:latin typeface="標楷體"/>
                <a:cs typeface="標楷體"/>
              </a:rPr>
              <a:t>僱</a:t>
            </a:r>
            <a:r>
              <a:rPr sz="1600" b="1" spc="-25" dirty="0" smtClean="0">
                <a:latin typeface="Candara"/>
                <a:cs typeface="Candara"/>
              </a:rPr>
              <a:t>)</a:t>
            </a:r>
            <a:r>
              <a:rPr sz="1600" spc="-10" dirty="0" smtClean="0">
                <a:latin typeface="標楷體"/>
                <a:cs typeface="標楷體"/>
              </a:rPr>
              <a:t>執行</a:t>
            </a:r>
            <a:r>
              <a:rPr sz="1600" spc="-20" dirty="0" smtClean="0">
                <a:latin typeface="標楷體"/>
                <a:cs typeface="標楷體"/>
              </a:rPr>
              <a:t>政府</a:t>
            </a:r>
            <a:r>
              <a:rPr sz="1600" spc="-10" dirty="0" smtClean="0">
                <a:latin typeface="標楷體"/>
                <a:cs typeface="標楷體"/>
              </a:rPr>
              <a:t>因</a:t>
            </a:r>
            <a:r>
              <a:rPr sz="1600" spc="-20" dirty="0" smtClean="0">
                <a:latin typeface="標楷體"/>
                <a:cs typeface="標楷體"/>
              </a:rPr>
              <a:t>應緊</a:t>
            </a:r>
            <a:r>
              <a:rPr sz="1600" spc="-10" dirty="0" smtClean="0">
                <a:latin typeface="標楷體"/>
                <a:cs typeface="標楷體"/>
              </a:rPr>
              <a:t>急</a:t>
            </a:r>
            <a:r>
              <a:rPr sz="1600" spc="-20" dirty="0" smtClean="0">
                <a:latin typeface="標楷體"/>
                <a:cs typeface="標楷體"/>
              </a:rPr>
              <a:t>或危</a:t>
            </a:r>
            <a:r>
              <a:rPr sz="1600" spc="-10" dirty="0" smtClean="0">
                <a:latin typeface="標楷體"/>
                <a:cs typeface="標楷體"/>
              </a:rPr>
              <a:t>難</a:t>
            </a:r>
            <a:r>
              <a:rPr sz="1600" spc="-20" dirty="0" smtClean="0">
                <a:latin typeface="標楷體"/>
                <a:cs typeface="標楷體"/>
              </a:rPr>
              <a:t>事故</a:t>
            </a:r>
            <a:r>
              <a:rPr sz="1600" spc="0" dirty="0" smtClean="0">
                <a:latin typeface="標楷體"/>
                <a:cs typeface="標楷體"/>
              </a:rPr>
              <a:t>之</a:t>
            </a:r>
            <a:r>
              <a:rPr sz="1600" spc="-20" dirty="0" smtClean="0">
                <a:latin typeface="標楷體"/>
                <a:cs typeface="標楷體"/>
              </a:rPr>
              <a:t>救</a:t>
            </a:r>
            <a:r>
              <a:rPr sz="1600" spc="-10" dirty="0" smtClean="0">
                <a:latin typeface="標楷體"/>
                <a:cs typeface="標楷體"/>
              </a:rPr>
              <a:t> </a:t>
            </a:r>
            <a:r>
              <a:rPr sz="1600" spc="0" dirty="0" smtClean="0">
                <a:latin typeface="標楷體"/>
                <a:cs typeface="標楷體"/>
              </a:rPr>
              <a:t>災或</a:t>
            </a:r>
            <a:r>
              <a:rPr sz="1600" spc="-10" dirty="0" smtClean="0">
                <a:latin typeface="標楷體"/>
                <a:cs typeface="標楷體"/>
              </a:rPr>
              <a:t>救難</a:t>
            </a:r>
            <a:r>
              <a:rPr sz="1600" spc="-20" dirty="0" smtClean="0">
                <a:latin typeface="標楷體"/>
                <a:cs typeface="標楷體"/>
              </a:rPr>
              <a:t>職務。</a:t>
            </a:r>
            <a:endParaRPr sz="16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 smtClean="0">
                <a:latin typeface="Candara"/>
                <a:cs typeface="Candara"/>
              </a:rPr>
              <a:t>2</a:t>
            </a:r>
            <a:r>
              <a:rPr sz="1600" b="1" spc="0" dirty="0" smtClean="0">
                <a:latin typeface="Candara"/>
                <a:cs typeface="Candara"/>
              </a:rPr>
              <a:t>.</a:t>
            </a:r>
            <a:r>
              <a:rPr sz="1600" spc="0" dirty="0" smtClean="0">
                <a:latin typeface="標楷體"/>
                <a:cs typeface="標楷體"/>
              </a:rPr>
              <a:t>受</a:t>
            </a:r>
            <a:r>
              <a:rPr sz="1600" spc="-10" dirty="0" smtClean="0">
                <a:latin typeface="標楷體"/>
                <a:cs typeface="標楷體"/>
              </a:rPr>
              <a:t>聘</a:t>
            </a:r>
            <a:r>
              <a:rPr sz="1600" b="1" spc="-25" dirty="0" smtClean="0">
                <a:latin typeface="Candara"/>
                <a:cs typeface="Candara"/>
              </a:rPr>
              <a:t>(</a:t>
            </a:r>
            <a:r>
              <a:rPr sz="1600" spc="-10" dirty="0" smtClean="0">
                <a:latin typeface="標楷體"/>
                <a:cs typeface="標楷體"/>
              </a:rPr>
              <a:t>僱</a:t>
            </a:r>
            <a:r>
              <a:rPr sz="1600" b="1" spc="-25" dirty="0" smtClean="0">
                <a:latin typeface="Candara"/>
                <a:cs typeface="Candara"/>
              </a:rPr>
              <a:t>)</a:t>
            </a:r>
            <a:r>
              <a:rPr sz="1600" spc="-10" dirty="0" smtClean="0">
                <a:latin typeface="標楷體"/>
                <a:cs typeface="標楷體"/>
              </a:rPr>
              <a:t>擔</a:t>
            </a:r>
            <a:r>
              <a:rPr sz="1600" spc="-20" dirty="0" smtClean="0">
                <a:latin typeface="標楷體"/>
                <a:cs typeface="標楷體"/>
              </a:rPr>
              <a:t>任</a:t>
            </a:r>
            <a:r>
              <a:rPr sz="1600" spc="-10" dirty="0" smtClean="0">
                <a:latin typeface="標楷體"/>
                <a:cs typeface="標楷體"/>
              </a:rPr>
              <a:t>山</a:t>
            </a:r>
            <a:r>
              <a:rPr sz="1600" spc="-20" dirty="0" smtClean="0">
                <a:latin typeface="標楷體"/>
                <a:cs typeface="標楷體"/>
              </a:rPr>
              <a:t>地、</a:t>
            </a:r>
            <a:r>
              <a:rPr sz="1600" spc="-10" dirty="0" smtClean="0">
                <a:latin typeface="標楷體"/>
                <a:cs typeface="標楷體"/>
              </a:rPr>
              <a:t>離</a:t>
            </a:r>
            <a:r>
              <a:rPr sz="1600" spc="-20" dirty="0" smtClean="0">
                <a:latin typeface="標楷體"/>
                <a:cs typeface="標楷體"/>
              </a:rPr>
              <a:t>島或</a:t>
            </a:r>
            <a:r>
              <a:rPr sz="1600" spc="-10" dirty="0" smtClean="0">
                <a:latin typeface="標楷體"/>
                <a:cs typeface="標楷體"/>
              </a:rPr>
              <a:t>其</a:t>
            </a:r>
            <a:r>
              <a:rPr sz="1600" spc="-20" dirty="0" smtClean="0">
                <a:latin typeface="標楷體"/>
                <a:cs typeface="標楷體"/>
              </a:rPr>
              <a:t>他偏</a:t>
            </a:r>
            <a:r>
              <a:rPr sz="1600" spc="-10" dirty="0" smtClean="0">
                <a:latin typeface="標楷體"/>
                <a:cs typeface="標楷體"/>
              </a:rPr>
              <a:t>遠</a:t>
            </a:r>
            <a:r>
              <a:rPr sz="1600" spc="-20" dirty="0" smtClean="0">
                <a:latin typeface="標楷體"/>
                <a:cs typeface="標楷體"/>
              </a:rPr>
              <a:t>地</a:t>
            </a:r>
            <a:r>
              <a:rPr sz="1600" spc="-15" dirty="0" smtClean="0">
                <a:latin typeface="標楷體"/>
                <a:cs typeface="標楷體"/>
              </a:rPr>
              <a:t>區</a:t>
            </a:r>
            <a:r>
              <a:rPr sz="1600" spc="-20" dirty="0" smtClean="0">
                <a:latin typeface="標楷體"/>
                <a:cs typeface="標楷體"/>
              </a:rPr>
              <a:t>之</a:t>
            </a:r>
            <a:endParaRPr sz="1600">
              <a:latin typeface="標楷體"/>
              <a:cs typeface="標楷體"/>
            </a:endParaRPr>
          </a:p>
          <a:p>
            <a:pPr marL="143510">
              <a:lnSpc>
                <a:spcPct val="100000"/>
              </a:lnSpc>
            </a:pPr>
            <a:r>
              <a:rPr sz="1600" spc="0" dirty="0" smtClean="0">
                <a:latin typeface="標楷體"/>
                <a:cs typeface="標楷體"/>
              </a:rPr>
              <a:t>公立</a:t>
            </a:r>
            <a:r>
              <a:rPr sz="1600" spc="-15" dirty="0" smtClean="0">
                <a:latin typeface="標楷體"/>
                <a:cs typeface="標楷體"/>
              </a:rPr>
              <a:t>醫療</a:t>
            </a:r>
            <a:r>
              <a:rPr sz="1600" spc="-20" dirty="0" smtClean="0">
                <a:latin typeface="標楷體"/>
                <a:cs typeface="標楷體"/>
              </a:rPr>
              <a:t>機關</a:t>
            </a:r>
            <a:r>
              <a:rPr sz="1600" b="1" spc="-15" dirty="0" smtClean="0">
                <a:latin typeface="Candara"/>
                <a:cs typeface="Candara"/>
              </a:rPr>
              <a:t>(</a:t>
            </a:r>
            <a:r>
              <a:rPr sz="1600" spc="-15" dirty="0" smtClean="0">
                <a:latin typeface="標楷體"/>
                <a:cs typeface="標楷體"/>
              </a:rPr>
              <a:t>構</a:t>
            </a:r>
            <a:r>
              <a:rPr sz="1600" b="1" spc="-25" dirty="0" smtClean="0">
                <a:latin typeface="Candara"/>
                <a:cs typeface="Candara"/>
              </a:rPr>
              <a:t>)</a:t>
            </a:r>
            <a:r>
              <a:rPr sz="1600" spc="-15" dirty="0" smtClean="0">
                <a:latin typeface="標楷體"/>
                <a:cs typeface="標楷體"/>
              </a:rPr>
              <a:t>，</a:t>
            </a:r>
            <a:r>
              <a:rPr sz="1600" spc="-20" dirty="0" smtClean="0">
                <a:latin typeface="標楷體"/>
                <a:cs typeface="標楷體"/>
              </a:rPr>
              <a:t>從</a:t>
            </a:r>
            <a:r>
              <a:rPr sz="1600" spc="-15" dirty="0" smtClean="0">
                <a:latin typeface="標楷體"/>
                <a:cs typeface="標楷體"/>
              </a:rPr>
              <a:t>事</a:t>
            </a:r>
            <a:r>
              <a:rPr sz="1600" spc="-20" dirty="0" smtClean="0">
                <a:latin typeface="標楷體"/>
                <a:cs typeface="標楷體"/>
              </a:rPr>
              <a:t>基</a:t>
            </a:r>
            <a:r>
              <a:rPr sz="1600" spc="-25" dirty="0" smtClean="0">
                <a:latin typeface="標楷體"/>
                <a:cs typeface="標楷體"/>
              </a:rPr>
              <a:t>層</a:t>
            </a:r>
            <a:r>
              <a:rPr sz="1600" spc="-15" dirty="0" smtClean="0">
                <a:latin typeface="標楷體"/>
                <a:cs typeface="標楷體"/>
              </a:rPr>
              <a:t>醫</a:t>
            </a:r>
            <a:r>
              <a:rPr sz="1600" spc="-20" dirty="0" smtClean="0">
                <a:latin typeface="標楷體"/>
                <a:cs typeface="標楷體"/>
              </a:rPr>
              <a:t>療</a:t>
            </a:r>
            <a:r>
              <a:rPr sz="1600" spc="-25" dirty="0" smtClean="0">
                <a:latin typeface="標楷體"/>
                <a:cs typeface="標楷體"/>
              </a:rPr>
              <a:t>照</a:t>
            </a:r>
            <a:r>
              <a:rPr sz="1600" spc="-15" dirty="0" smtClean="0">
                <a:latin typeface="標楷體"/>
                <a:cs typeface="標楷體"/>
              </a:rPr>
              <a:t>護</a:t>
            </a:r>
            <a:r>
              <a:rPr sz="1600" spc="-20" dirty="0" smtClean="0">
                <a:latin typeface="標楷體"/>
                <a:cs typeface="標楷體"/>
              </a:rPr>
              <a:t>職</a:t>
            </a:r>
            <a:r>
              <a:rPr sz="1600" spc="-25" dirty="0" smtClean="0">
                <a:latin typeface="標楷體"/>
                <a:cs typeface="標楷體"/>
              </a:rPr>
              <a:t>務</a:t>
            </a:r>
            <a:r>
              <a:rPr sz="1600" spc="-20" dirty="0" smtClean="0">
                <a:latin typeface="標楷體"/>
                <a:cs typeface="標楷體"/>
              </a:rPr>
              <a:t>。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0" y="2130551"/>
            <a:ext cx="2272284" cy="13075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05867" y="2290190"/>
            <a:ext cx="2070404" cy="946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2000" spc="75" dirty="0" smtClean="0">
                <a:latin typeface="Candara"/>
                <a:cs typeface="Candara"/>
              </a:rPr>
              <a:t>1</a:t>
            </a:r>
            <a:r>
              <a:rPr sz="2000" spc="85" dirty="0" smtClean="0">
                <a:latin typeface="Candara"/>
                <a:cs typeface="Candara"/>
              </a:rPr>
              <a:t>0</a:t>
            </a:r>
            <a:r>
              <a:rPr sz="2000" spc="75" dirty="0" smtClean="0">
                <a:latin typeface="Candara"/>
                <a:cs typeface="Candara"/>
              </a:rPr>
              <a:t>7</a:t>
            </a:r>
            <a:r>
              <a:rPr sz="2000" spc="95" dirty="0" smtClean="0">
                <a:latin typeface="標楷體"/>
                <a:cs typeface="標楷體"/>
              </a:rPr>
              <a:t>年</a:t>
            </a:r>
            <a:r>
              <a:rPr sz="2000" spc="65" dirty="0" smtClean="0">
                <a:latin typeface="Candara"/>
                <a:cs typeface="Candara"/>
              </a:rPr>
              <a:t>1</a:t>
            </a:r>
            <a:r>
              <a:rPr sz="2000" spc="80" dirty="0" smtClean="0">
                <a:latin typeface="標楷體"/>
                <a:cs typeface="標楷體"/>
              </a:rPr>
              <a:t>月</a:t>
            </a:r>
            <a:r>
              <a:rPr sz="2000" spc="65" dirty="0" smtClean="0">
                <a:latin typeface="Candara"/>
                <a:cs typeface="Candara"/>
              </a:rPr>
              <a:t>1</a:t>
            </a:r>
            <a:r>
              <a:rPr sz="2000" spc="80" dirty="0" smtClean="0">
                <a:latin typeface="標楷體"/>
                <a:cs typeface="標楷體"/>
              </a:rPr>
              <a:t>日起每 </a:t>
            </a:r>
            <a:r>
              <a:rPr sz="2000" spc="140" dirty="0" err="1" smtClean="0">
                <a:latin typeface="標楷體"/>
                <a:cs typeface="標楷體"/>
              </a:rPr>
              <a:t>月基本工</a:t>
            </a:r>
            <a:r>
              <a:rPr sz="2000" spc="130" dirty="0" err="1" smtClean="0">
                <a:latin typeface="標楷體"/>
                <a:cs typeface="標楷體"/>
              </a:rPr>
              <a:t>資</a:t>
            </a:r>
            <a:r>
              <a:rPr sz="2000" spc="140" dirty="0" err="1" smtClean="0">
                <a:latin typeface="標楷體"/>
                <a:cs typeface="標楷體"/>
              </a:rPr>
              <a:t>調</a:t>
            </a:r>
            <a:r>
              <a:rPr sz="2000" spc="0" dirty="0" err="1" smtClean="0">
                <a:latin typeface="標楷體"/>
                <a:cs typeface="標楷體"/>
              </a:rPr>
              <a:t>整為</a:t>
            </a:r>
            <a:r>
              <a:rPr sz="2000" spc="-245" dirty="0" smtClean="0">
                <a:latin typeface="標楷體"/>
                <a:cs typeface="標楷體"/>
              </a:rPr>
              <a:t> </a:t>
            </a:r>
            <a:r>
              <a:rPr sz="2000" spc="0" dirty="0" smtClean="0">
                <a:latin typeface="Candara"/>
                <a:cs typeface="Candara"/>
              </a:rPr>
              <a:t>2 </a:t>
            </a:r>
            <a:r>
              <a:rPr sz="2000" spc="-130" dirty="0" smtClean="0">
                <a:latin typeface="Candara"/>
                <a:cs typeface="Candara"/>
              </a:rPr>
              <a:t> </a:t>
            </a:r>
            <a:r>
              <a:rPr sz="2000" spc="0" dirty="0" smtClean="0">
                <a:latin typeface="Candara"/>
                <a:cs typeface="Candara"/>
              </a:rPr>
              <a:t>2 </a:t>
            </a:r>
            <a:r>
              <a:rPr sz="2000" spc="-125" dirty="0" smtClean="0">
                <a:latin typeface="Candara"/>
                <a:cs typeface="Candara"/>
              </a:rPr>
              <a:t> </a:t>
            </a:r>
            <a:r>
              <a:rPr sz="2000" spc="0" dirty="0" smtClean="0">
                <a:latin typeface="Candara"/>
                <a:cs typeface="Candara"/>
              </a:rPr>
              <a:t>, </a:t>
            </a:r>
            <a:r>
              <a:rPr sz="2000" spc="-125" dirty="0" smtClean="0">
                <a:latin typeface="Candara"/>
                <a:cs typeface="Candara"/>
              </a:rPr>
              <a:t> </a:t>
            </a:r>
            <a:r>
              <a:rPr sz="2000" spc="0" dirty="0" smtClean="0">
                <a:latin typeface="Candara"/>
                <a:cs typeface="Candara"/>
              </a:rPr>
              <a:t>0 </a:t>
            </a:r>
            <a:r>
              <a:rPr sz="2000" spc="-125" dirty="0" smtClean="0">
                <a:latin typeface="Candara"/>
                <a:cs typeface="Candara"/>
              </a:rPr>
              <a:t> </a:t>
            </a:r>
            <a:r>
              <a:rPr sz="2000" spc="0" dirty="0" smtClean="0">
                <a:latin typeface="Candara"/>
                <a:cs typeface="Candara"/>
              </a:rPr>
              <a:t>0 </a:t>
            </a:r>
            <a:r>
              <a:rPr sz="2000" spc="-140" dirty="0" smtClean="0">
                <a:latin typeface="Candara"/>
                <a:cs typeface="Candara"/>
              </a:rPr>
              <a:t> </a:t>
            </a:r>
            <a:r>
              <a:rPr sz="2000" spc="0" dirty="0" smtClean="0">
                <a:latin typeface="Candara"/>
                <a:cs typeface="Candara"/>
              </a:rPr>
              <a:t>0 </a:t>
            </a:r>
            <a:r>
              <a:rPr sz="2000" spc="-130" dirty="0" smtClean="0">
                <a:latin typeface="Candara"/>
                <a:cs typeface="Candara"/>
              </a:rPr>
              <a:t> </a:t>
            </a:r>
            <a:r>
              <a:rPr sz="2000" spc="0" dirty="0" smtClean="0">
                <a:latin typeface="標楷體"/>
                <a:cs typeface="標楷體"/>
              </a:rPr>
              <a:t>元</a:t>
            </a:r>
            <a:endParaRPr sz="2000" dirty="0">
              <a:latin typeface="標楷體"/>
              <a:cs typeface="標楷體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932801" y="2636266"/>
            <a:ext cx="879094" cy="849757"/>
          </a:xfrm>
          <a:custGeom>
            <a:avLst/>
            <a:gdLst/>
            <a:ahLst/>
            <a:cxnLst/>
            <a:rect l="l" t="t" r="r" b="b"/>
            <a:pathLst>
              <a:path w="879094" h="849757">
                <a:moveTo>
                  <a:pt x="439547" y="0"/>
                </a:moveTo>
                <a:lnTo>
                  <a:pt x="368233" y="5561"/>
                </a:lnTo>
                <a:lnTo>
                  <a:pt x="300589" y="21662"/>
                </a:lnTo>
                <a:lnTo>
                  <a:pt x="237519" y="47426"/>
                </a:lnTo>
                <a:lnTo>
                  <a:pt x="179926" y="81979"/>
                </a:lnTo>
                <a:lnTo>
                  <a:pt x="128714" y="124444"/>
                </a:lnTo>
                <a:lnTo>
                  <a:pt x="84787" y="173946"/>
                </a:lnTo>
                <a:lnTo>
                  <a:pt x="49048" y="229610"/>
                </a:lnTo>
                <a:lnTo>
                  <a:pt x="22401" y="290559"/>
                </a:lnTo>
                <a:lnTo>
                  <a:pt x="5751" y="355919"/>
                </a:lnTo>
                <a:lnTo>
                  <a:pt x="0" y="424814"/>
                </a:lnTo>
                <a:lnTo>
                  <a:pt x="1456" y="459667"/>
                </a:lnTo>
                <a:lnTo>
                  <a:pt x="12770" y="526935"/>
                </a:lnTo>
                <a:lnTo>
                  <a:pt x="34532" y="590224"/>
                </a:lnTo>
                <a:lnTo>
                  <a:pt x="65837" y="648659"/>
                </a:lnTo>
                <a:lnTo>
                  <a:pt x="105783" y="701365"/>
                </a:lnTo>
                <a:lnTo>
                  <a:pt x="153466" y="747468"/>
                </a:lnTo>
                <a:lnTo>
                  <a:pt x="207981" y="786092"/>
                </a:lnTo>
                <a:lnTo>
                  <a:pt x="268426" y="816363"/>
                </a:lnTo>
                <a:lnTo>
                  <a:pt x="333896" y="837407"/>
                </a:lnTo>
                <a:lnTo>
                  <a:pt x="403487" y="848348"/>
                </a:lnTo>
                <a:lnTo>
                  <a:pt x="439547" y="849757"/>
                </a:lnTo>
                <a:lnTo>
                  <a:pt x="475588" y="848348"/>
                </a:lnTo>
                <a:lnTo>
                  <a:pt x="545156" y="837407"/>
                </a:lnTo>
                <a:lnTo>
                  <a:pt x="610614" y="816363"/>
                </a:lnTo>
                <a:lnTo>
                  <a:pt x="671055" y="786092"/>
                </a:lnTo>
                <a:lnTo>
                  <a:pt x="725575" y="747468"/>
                </a:lnTo>
                <a:lnTo>
                  <a:pt x="773267" y="701365"/>
                </a:lnTo>
                <a:lnTo>
                  <a:pt x="782254" y="690419"/>
                </a:lnTo>
                <a:lnTo>
                  <a:pt x="437959" y="690419"/>
                </a:lnTo>
                <a:lnTo>
                  <a:pt x="424059" y="690021"/>
                </a:lnTo>
                <a:lnTo>
                  <a:pt x="382648" y="684915"/>
                </a:lnTo>
                <a:lnTo>
                  <a:pt x="342231" y="673939"/>
                </a:lnTo>
                <a:lnTo>
                  <a:pt x="303529" y="657098"/>
                </a:lnTo>
                <a:lnTo>
                  <a:pt x="265582" y="633135"/>
                </a:lnTo>
                <a:lnTo>
                  <a:pt x="233041" y="604489"/>
                </a:lnTo>
                <a:lnTo>
                  <a:pt x="206136" y="571904"/>
                </a:lnTo>
                <a:lnTo>
                  <a:pt x="185090" y="536122"/>
                </a:lnTo>
                <a:lnTo>
                  <a:pt x="170132" y="497887"/>
                </a:lnTo>
                <a:lnTo>
                  <a:pt x="161487" y="457941"/>
                </a:lnTo>
                <a:lnTo>
                  <a:pt x="159381" y="417027"/>
                </a:lnTo>
                <a:lnTo>
                  <a:pt x="160851" y="396440"/>
                </a:lnTo>
                <a:lnTo>
                  <a:pt x="168979" y="355468"/>
                </a:lnTo>
                <a:lnTo>
                  <a:pt x="184212" y="315385"/>
                </a:lnTo>
                <a:lnTo>
                  <a:pt x="194564" y="295910"/>
                </a:lnTo>
                <a:lnTo>
                  <a:pt x="415518" y="295910"/>
                </a:lnTo>
                <a:lnTo>
                  <a:pt x="306324" y="191262"/>
                </a:lnTo>
                <a:lnTo>
                  <a:pt x="345220" y="174786"/>
                </a:lnTo>
                <a:lnTo>
                  <a:pt x="385762" y="164216"/>
                </a:lnTo>
                <a:lnTo>
                  <a:pt x="427230" y="159540"/>
                </a:lnTo>
                <a:lnTo>
                  <a:pt x="441134" y="159289"/>
                </a:lnTo>
                <a:lnTo>
                  <a:pt x="782234" y="159289"/>
                </a:lnTo>
                <a:lnTo>
                  <a:pt x="773267" y="148370"/>
                </a:lnTo>
                <a:lnTo>
                  <a:pt x="725575" y="102277"/>
                </a:lnTo>
                <a:lnTo>
                  <a:pt x="671055" y="63658"/>
                </a:lnTo>
                <a:lnTo>
                  <a:pt x="610614" y="33391"/>
                </a:lnTo>
                <a:lnTo>
                  <a:pt x="545156" y="12349"/>
                </a:lnTo>
                <a:lnTo>
                  <a:pt x="475588" y="1408"/>
                </a:lnTo>
                <a:lnTo>
                  <a:pt x="439547" y="0"/>
                </a:lnTo>
                <a:close/>
              </a:path>
              <a:path w="879094" h="849757">
                <a:moveTo>
                  <a:pt x="415518" y="295910"/>
                </a:moveTo>
                <a:lnTo>
                  <a:pt x="194564" y="295910"/>
                </a:lnTo>
                <a:lnTo>
                  <a:pt x="572770" y="658495"/>
                </a:lnTo>
                <a:lnTo>
                  <a:pt x="560031" y="664626"/>
                </a:lnTo>
                <a:lnTo>
                  <a:pt x="520506" y="679100"/>
                </a:lnTo>
                <a:lnTo>
                  <a:pt x="479576" y="687697"/>
                </a:lnTo>
                <a:lnTo>
                  <a:pt x="437959" y="690419"/>
                </a:lnTo>
                <a:lnTo>
                  <a:pt x="782254" y="690419"/>
                </a:lnTo>
                <a:lnTo>
                  <a:pt x="813225" y="648659"/>
                </a:lnTo>
                <a:lnTo>
                  <a:pt x="844544" y="590224"/>
                </a:lnTo>
                <a:lnTo>
                  <a:pt x="858299" y="553720"/>
                </a:lnTo>
                <a:lnTo>
                  <a:pt x="684529" y="553720"/>
                </a:lnTo>
                <a:lnTo>
                  <a:pt x="415518" y="295910"/>
                </a:lnTo>
                <a:close/>
              </a:path>
              <a:path w="879094" h="849757">
                <a:moveTo>
                  <a:pt x="782234" y="159289"/>
                </a:moveTo>
                <a:lnTo>
                  <a:pt x="441134" y="159289"/>
                </a:lnTo>
                <a:lnTo>
                  <a:pt x="455034" y="159692"/>
                </a:lnTo>
                <a:lnTo>
                  <a:pt x="468904" y="160748"/>
                </a:lnTo>
                <a:lnTo>
                  <a:pt x="510063" y="167830"/>
                </a:lnTo>
                <a:lnTo>
                  <a:pt x="549988" y="180776"/>
                </a:lnTo>
                <a:lnTo>
                  <a:pt x="595199" y="204008"/>
                </a:lnTo>
                <a:lnTo>
                  <a:pt x="630472" y="230405"/>
                </a:lnTo>
                <a:lnTo>
                  <a:pt x="660223" y="261112"/>
                </a:lnTo>
                <a:lnTo>
                  <a:pt x="684227" y="295384"/>
                </a:lnTo>
                <a:lnTo>
                  <a:pt x="702257" y="332479"/>
                </a:lnTo>
                <a:lnTo>
                  <a:pt x="714087" y="371653"/>
                </a:lnTo>
                <a:lnTo>
                  <a:pt x="719491" y="412162"/>
                </a:lnTo>
                <a:lnTo>
                  <a:pt x="719712" y="432685"/>
                </a:lnTo>
                <a:lnTo>
                  <a:pt x="718242" y="453263"/>
                </a:lnTo>
                <a:lnTo>
                  <a:pt x="710114" y="494210"/>
                </a:lnTo>
                <a:lnTo>
                  <a:pt x="694881" y="534262"/>
                </a:lnTo>
                <a:lnTo>
                  <a:pt x="684529" y="553720"/>
                </a:lnTo>
                <a:lnTo>
                  <a:pt x="858299" y="553720"/>
                </a:lnTo>
                <a:lnTo>
                  <a:pt x="866316" y="526935"/>
                </a:lnTo>
                <a:lnTo>
                  <a:pt x="873339" y="493744"/>
                </a:lnTo>
                <a:lnTo>
                  <a:pt x="877636" y="459667"/>
                </a:lnTo>
                <a:lnTo>
                  <a:pt x="879094" y="424814"/>
                </a:lnTo>
                <a:lnTo>
                  <a:pt x="877636" y="389980"/>
                </a:lnTo>
                <a:lnTo>
                  <a:pt x="866316" y="322743"/>
                </a:lnTo>
                <a:lnTo>
                  <a:pt x="844544" y="259478"/>
                </a:lnTo>
                <a:lnTo>
                  <a:pt x="813225" y="201062"/>
                </a:lnTo>
                <a:lnTo>
                  <a:pt x="794270" y="173946"/>
                </a:lnTo>
                <a:lnTo>
                  <a:pt x="782234" y="159289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32801" y="2636266"/>
            <a:ext cx="879094" cy="849757"/>
          </a:xfrm>
          <a:custGeom>
            <a:avLst/>
            <a:gdLst/>
            <a:ahLst/>
            <a:cxnLst/>
            <a:rect l="l" t="t" r="r" b="b"/>
            <a:pathLst>
              <a:path w="879094" h="849757">
                <a:moveTo>
                  <a:pt x="0" y="424814"/>
                </a:moveTo>
                <a:lnTo>
                  <a:pt x="5751" y="355919"/>
                </a:lnTo>
                <a:lnTo>
                  <a:pt x="22401" y="290559"/>
                </a:lnTo>
                <a:lnTo>
                  <a:pt x="49048" y="229610"/>
                </a:lnTo>
                <a:lnTo>
                  <a:pt x="84787" y="173946"/>
                </a:lnTo>
                <a:lnTo>
                  <a:pt x="128714" y="124444"/>
                </a:lnTo>
                <a:lnTo>
                  <a:pt x="179926" y="81979"/>
                </a:lnTo>
                <a:lnTo>
                  <a:pt x="237519" y="47426"/>
                </a:lnTo>
                <a:lnTo>
                  <a:pt x="300589" y="21662"/>
                </a:lnTo>
                <a:lnTo>
                  <a:pt x="368233" y="5561"/>
                </a:lnTo>
                <a:lnTo>
                  <a:pt x="439547" y="0"/>
                </a:lnTo>
                <a:lnTo>
                  <a:pt x="475588" y="1408"/>
                </a:lnTo>
                <a:lnTo>
                  <a:pt x="510829" y="5561"/>
                </a:lnTo>
                <a:lnTo>
                  <a:pt x="578455" y="21662"/>
                </a:lnTo>
                <a:lnTo>
                  <a:pt x="641518" y="47426"/>
                </a:lnTo>
                <a:lnTo>
                  <a:pt x="699112" y="81979"/>
                </a:lnTo>
                <a:lnTo>
                  <a:pt x="750331" y="124444"/>
                </a:lnTo>
                <a:lnTo>
                  <a:pt x="794270" y="173946"/>
                </a:lnTo>
                <a:lnTo>
                  <a:pt x="830021" y="229610"/>
                </a:lnTo>
                <a:lnTo>
                  <a:pt x="856680" y="290559"/>
                </a:lnTo>
                <a:lnTo>
                  <a:pt x="873339" y="355919"/>
                </a:lnTo>
                <a:lnTo>
                  <a:pt x="879094" y="424814"/>
                </a:lnTo>
                <a:lnTo>
                  <a:pt x="877636" y="459667"/>
                </a:lnTo>
                <a:lnTo>
                  <a:pt x="873339" y="493744"/>
                </a:lnTo>
                <a:lnTo>
                  <a:pt x="856680" y="559132"/>
                </a:lnTo>
                <a:lnTo>
                  <a:pt x="830021" y="620103"/>
                </a:lnTo>
                <a:lnTo>
                  <a:pt x="794270" y="675783"/>
                </a:lnTo>
                <a:lnTo>
                  <a:pt x="750331" y="725297"/>
                </a:lnTo>
                <a:lnTo>
                  <a:pt x="699112" y="767769"/>
                </a:lnTo>
                <a:lnTo>
                  <a:pt x="641518" y="802327"/>
                </a:lnTo>
                <a:lnTo>
                  <a:pt x="578455" y="828093"/>
                </a:lnTo>
                <a:lnTo>
                  <a:pt x="510829" y="844195"/>
                </a:lnTo>
                <a:lnTo>
                  <a:pt x="439547" y="849757"/>
                </a:lnTo>
                <a:lnTo>
                  <a:pt x="403487" y="848348"/>
                </a:lnTo>
                <a:lnTo>
                  <a:pt x="368233" y="844195"/>
                </a:lnTo>
                <a:lnTo>
                  <a:pt x="300589" y="828093"/>
                </a:lnTo>
                <a:lnTo>
                  <a:pt x="237519" y="802327"/>
                </a:lnTo>
                <a:lnTo>
                  <a:pt x="179926" y="767769"/>
                </a:lnTo>
                <a:lnTo>
                  <a:pt x="128714" y="725297"/>
                </a:lnTo>
                <a:lnTo>
                  <a:pt x="84787" y="675783"/>
                </a:lnTo>
                <a:lnTo>
                  <a:pt x="49048" y="620103"/>
                </a:lnTo>
                <a:lnTo>
                  <a:pt x="22401" y="559132"/>
                </a:lnTo>
                <a:lnTo>
                  <a:pt x="5751" y="493744"/>
                </a:lnTo>
                <a:lnTo>
                  <a:pt x="0" y="424814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39125" y="2795555"/>
            <a:ext cx="413388" cy="394430"/>
          </a:xfrm>
          <a:custGeom>
            <a:avLst/>
            <a:gdLst/>
            <a:ahLst/>
            <a:cxnLst/>
            <a:rect l="l" t="t" r="r" b="b"/>
            <a:pathLst>
              <a:path w="413388" h="394430">
                <a:moveTo>
                  <a:pt x="378205" y="394430"/>
                </a:moveTo>
                <a:lnTo>
                  <a:pt x="397076" y="355105"/>
                </a:lnTo>
                <a:lnTo>
                  <a:pt x="408728" y="314512"/>
                </a:lnTo>
                <a:lnTo>
                  <a:pt x="413388" y="273395"/>
                </a:lnTo>
                <a:lnTo>
                  <a:pt x="413167" y="252873"/>
                </a:lnTo>
                <a:lnTo>
                  <a:pt x="407763" y="212364"/>
                </a:lnTo>
                <a:lnTo>
                  <a:pt x="395933" y="173190"/>
                </a:lnTo>
                <a:lnTo>
                  <a:pt x="377903" y="136094"/>
                </a:lnTo>
                <a:lnTo>
                  <a:pt x="353899" y="101822"/>
                </a:lnTo>
                <a:lnTo>
                  <a:pt x="324148" y="71115"/>
                </a:lnTo>
                <a:lnTo>
                  <a:pt x="288875" y="44718"/>
                </a:lnTo>
                <a:lnTo>
                  <a:pt x="243664" y="21486"/>
                </a:lnTo>
                <a:lnTo>
                  <a:pt x="203739" y="8540"/>
                </a:lnTo>
                <a:lnTo>
                  <a:pt x="162580" y="1458"/>
                </a:lnTo>
                <a:lnTo>
                  <a:pt x="134810" y="0"/>
                </a:lnTo>
                <a:lnTo>
                  <a:pt x="120906" y="250"/>
                </a:lnTo>
                <a:lnTo>
                  <a:pt x="79438" y="4926"/>
                </a:lnTo>
                <a:lnTo>
                  <a:pt x="38896" y="15497"/>
                </a:lnTo>
                <a:lnTo>
                  <a:pt x="0" y="31972"/>
                </a:lnTo>
                <a:lnTo>
                  <a:pt x="378205" y="39443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92182" y="2932176"/>
            <a:ext cx="413388" cy="394509"/>
          </a:xfrm>
          <a:custGeom>
            <a:avLst/>
            <a:gdLst/>
            <a:ahLst/>
            <a:cxnLst/>
            <a:rect l="l" t="t" r="r" b="b"/>
            <a:pathLst>
              <a:path w="413388" h="394509">
                <a:moveTo>
                  <a:pt x="35182" y="0"/>
                </a:moveTo>
                <a:lnTo>
                  <a:pt x="16312" y="39359"/>
                </a:lnTo>
                <a:lnTo>
                  <a:pt x="4660" y="79979"/>
                </a:lnTo>
                <a:lnTo>
                  <a:pt x="0" y="121117"/>
                </a:lnTo>
                <a:lnTo>
                  <a:pt x="221" y="141649"/>
                </a:lnTo>
                <a:lnTo>
                  <a:pt x="5625" y="182172"/>
                </a:lnTo>
                <a:lnTo>
                  <a:pt x="17455" y="221355"/>
                </a:lnTo>
                <a:lnTo>
                  <a:pt x="35485" y="258456"/>
                </a:lnTo>
                <a:lnTo>
                  <a:pt x="59489" y="292733"/>
                </a:lnTo>
                <a:lnTo>
                  <a:pt x="89240" y="323441"/>
                </a:lnTo>
                <a:lnTo>
                  <a:pt x="124512" y="349838"/>
                </a:lnTo>
                <a:lnTo>
                  <a:pt x="169723" y="373067"/>
                </a:lnTo>
                <a:lnTo>
                  <a:pt x="209648" y="385998"/>
                </a:lnTo>
                <a:lnTo>
                  <a:pt x="250808" y="393061"/>
                </a:lnTo>
                <a:lnTo>
                  <a:pt x="278578" y="394509"/>
                </a:lnTo>
                <a:lnTo>
                  <a:pt x="292482" y="394254"/>
                </a:lnTo>
                <a:lnTo>
                  <a:pt x="333950" y="389574"/>
                </a:lnTo>
                <a:lnTo>
                  <a:pt x="374492" y="379018"/>
                </a:lnTo>
                <a:lnTo>
                  <a:pt x="413388" y="362585"/>
                </a:lnTo>
                <a:lnTo>
                  <a:pt x="35182" y="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52358" y="4160392"/>
            <a:ext cx="879221" cy="849883"/>
          </a:xfrm>
          <a:custGeom>
            <a:avLst/>
            <a:gdLst/>
            <a:ahLst/>
            <a:cxnLst/>
            <a:rect l="l" t="t" r="r" b="b"/>
            <a:pathLst>
              <a:path w="879221" h="849883">
                <a:moveTo>
                  <a:pt x="439547" y="0"/>
                </a:moveTo>
                <a:lnTo>
                  <a:pt x="368264" y="5561"/>
                </a:lnTo>
                <a:lnTo>
                  <a:pt x="300638" y="21663"/>
                </a:lnTo>
                <a:lnTo>
                  <a:pt x="237575" y="47429"/>
                </a:lnTo>
                <a:lnTo>
                  <a:pt x="179981" y="81987"/>
                </a:lnTo>
                <a:lnTo>
                  <a:pt x="128762" y="124459"/>
                </a:lnTo>
                <a:lnTo>
                  <a:pt x="84823" y="173973"/>
                </a:lnTo>
                <a:lnTo>
                  <a:pt x="49072" y="229653"/>
                </a:lnTo>
                <a:lnTo>
                  <a:pt x="22413" y="290624"/>
                </a:lnTo>
                <a:lnTo>
                  <a:pt x="5754" y="356012"/>
                </a:lnTo>
                <a:lnTo>
                  <a:pt x="0" y="424941"/>
                </a:lnTo>
                <a:lnTo>
                  <a:pt x="1457" y="459794"/>
                </a:lnTo>
                <a:lnTo>
                  <a:pt x="12777" y="527062"/>
                </a:lnTo>
                <a:lnTo>
                  <a:pt x="34549" y="590351"/>
                </a:lnTo>
                <a:lnTo>
                  <a:pt x="65868" y="648786"/>
                </a:lnTo>
                <a:lnTo>
                  <a:pt x="105826" y="701492"/>
                </a:lnTo>
                <a:lnTo>
                  <a:pt x="153518" y="747595"/>
                </a:lnTo>
                <a:lnTo>
                  <a:pt x="208038" y="786219"/>
                </a:lnTo>
                <a:lnTo>
                  <a:pt x="268479" y="816490"/>
                </a:lnTo>
                <a:lnTo>
                  <a:pt x="333937" y="837534"/>
                </a:lnTo>
                <a:lnTo>
                  <a:pt x="403505" y="848475"/>
                </a:lnTo>
                <a:lnTo>
                  <a:pt x="439547" y="849883"/>
                </a:lnTo>
                <a:lnTo>
                  <a:pt x="475606" y="848475"/>
                </a:lnTo>
                <a:lnTo>
                  <a:pt x="545205" y="837534"/>
                </a:lnTo>
                <a:lnTo>
                  <a:pt x="610687" y="816490"/>
                </a:lnTo>
                <a:lnTo>
                  <a:pt x="671147" y="786219"/>
                </a:lnTo>
                <a:lnTo>
                  <a:pt x="725681" y="747595"/>
                </a:lnTo>
                <a:lnTo>
                  <a:pt x="773383" y="701492"/>
                </a:lnTo>
                <a:lnTo>
                  <a:pt x="782384" y="690530"/>
                </a:lnTo>
                <a:lnTo>
                  <a:pt x="438007" y="690530"/>
                </a:lnTo>
                <a:lnTo>
                  <a:pt x="424111" y="690127"/>
                </a:lnTo>
                <a:lnTo>
                  <a:pt x="382704" y="684998"/>
                </a:lnTo>
                <a:lnTo>
                  <a:pt x="342273" y="673988"/>
                </a:lnTo>
                <a:lnTo>
                  <a:pt x="303530" y="657097"/>
                </a:lnTo>
                <a:lnTo>
                  <a:pt x="265585" y="633169"/>
                </a:lnTo>
                <a:lnTo>
                  <a:pt x="233054" y="604551"/>
                </a:lnTo>
                <a:lnTo>
                  <a:pt x="206160" y="571987"/>
                </a:lnTo>
                <a:lnTo>
                  <a:pt x="185127" y="536222"/>
                </a:lnTo>
                <a:lnTo>
                  <a:pt x="170179" y="497998"/>
                </a:lnTo>
                <a:lnTo>
                  <a:pt x="161541" y="458060"/>
                </a:lnTo>
                <a:lnTo>
                  <a:pt x="159437" y="417151"/>
                </a:lnTo>
                <a:lnTo>
                  <a:pt x="160905" y="396565"/>
                </a:lnTo>
                <a:lnTo>
                  <a:pt x="169020" y="355594"/>
                </a:lnTo>
                <a:lnTo>
                  <a:pt x="184229" y="315512"/>
                </a:lnTo>
                <a:lnTo>
                  <a:pt x="194564" y="296036"/>
                </a:lnTo>
                <a:lnTo>
                  <a:pt x="415612" y="296036"/>
                </a:lnTo>
                <a:lnTo>
                  <a:pt x="306324" y="191261"/>
                </a:lnTo>
                <a:lnTo>
                  <a:pt x="345261" y="174828"/>
                </a:lnTo>
                <a:lnTo>
                  <a:pt x="385818" y="164275"/>
                </a:lnTo>
                <a:lnTo>
                  <a:pt x="427282" y="159603"/>
                </a:lnTo>
                <a:lnTo>
                  <a:pt x="441182" y="159353"/>
                </a:lnTo>
                <a:lnTo>
                  <a:pt x="782384" y="159353"/>
                </a:lnTo>
                <a:lnTo>
                  <a:pt x="773383" y="148391"/>
                </a:lnTo>
                <a:lnTo>
                  <a:pt x="725681" y="102288"/>
                </a:lnTo>
                <a:lnTo>
                  <a:pt x="671147" y="63664"/>
                </a:lnTo>
                <a:lnTo>
                  <a:pt x="610687" y="33393"/>
                </a:lnTo>
                <a:lnTo>
                  <a:pt x="545205" y="12349"/>
                </a:lnTo>
                <a:lnTo>
                  <a:pt x="475606" y="1408"/>
                </a:lnTo>
                <a:lnTo>
                  <a:pt x="439547" y="0"/>
                </a:lnTo>
                <a:close/>
              </a:path>
              <a:path w="879221" h="849883">
                <a:moveTo>
                  <a:pt x="415612" y="296036"/>
                </a:moveTo>
                <a:lnTo>
                  <a:pt x="194564" y="296036"/>
                </a:lnTo>
                <a:lnTo>
                  <a:pt x="572770" y="658621"/>
                </a:lnTo>
                <a:lnTo>
                  <a:pt x="560032" y="664753"/>
                </a:lnTo>
                <a:lnTo>
                  <a:pt x="520519" y="679226"/>
                </a:lnTo>
                <a:lnTo>
                  <a:pt x="479606" y="687818"/>
                </a:lnTo>
                <a:lnTo>
                  <a:pt x="438007" y="690530"/>
                </a:lnTo>
                <a:lnTo>
                  <a:pt x="782384" y="690530"/>
                </a:lnTo>
                <a:lnTo>
                  <a:pt x="813347" y="648786"/>
                </a:lnTo>
                <a:lnTo>
                  <a:pt x="844669" y="590351"/>
                </a:lnTo>
                <a:lnTo>
                  <a:pt x="858425" y="553846"/>
                </a:lnTo>
                <a:lnTo>
                  <a:pt x="684530" y="553846"/>
                </a:lnTo>
                <a:lnTo>
                  <a:pt x="415612" y="296036"/>
                </a:lnTo>
                <a:close/>
              </a:path>
              <a:path w="879221" h="849883">
                <a:moveTo>
                  <a:pt x="782384" y="159353"/>
                </a:moveTo>
                <a:lnTo>
                  <a:pt x="441182" y="159353"/>
                </a:lnTo>
                <a:lnTo>
                  <a:pt x="455077" y="159756"/>
                </a:lnTo>
                <a:lnTo>
                  <a:pt x="468940" y="160812"/>
                </a:lnTo>
                <a:lnTo>
                  <a:pt x="510081" y="167901"/>
                </a:lnTo>
                <a:lnTo>
                  <a:pt x="549992" y="180872"/>
                </a:lnTo>
                <a:lnTo>
                  <a:pt x="595217" y="204117"/>
                </a:lnTo>
                <a:lnTo>
                  <a:pt x="630513" y="230483"/>
                </a:lnTo>
                <a:lnTo>
                  <a:pt x="660276" y="261167"/>
                </a:lnTo>
                <a:lnTo>
                  <a:pt x="684283" y="295425"/>
                </a:lnTo>
                <a:lnTo>
                  <a:pt x="702309" y="332512"/>
                </a:lnTo>
                <a:lnTo>
                  <a:pt x="714129" y="371686"/>
                </a:lnTo>
                <a:lnTo>
                  <a:pt x="719521" y="412203"/>
                </a:lnTo>
                <a:lnTo>
                  <a:pt x="719736" y="432732"/>
                </a:lnTo>
                <a:lnTo>
                  <a:pt x="718260" y="453318"/>
                </a:lnTo>
                <a:lnTo>
                  <a:pt x="710122" y="494289"/>
                </a:lnTo>
                <a:lnTo>
                  <a:pt x="694882" y="534371"/>
                </a:lnTo>
                <a:lnTo>
                  <a:pt x="684530" y="553846"/>
                </a:lnTo>
                <a:lnTo>
                  <a:pt x="858425" y="553846"/>
                </a:lnTo>
                <a:lnTo>
                  <a:pt x="866442" y="527062"/>
                </a:lnTo>
                <a:lnTo>
                  <a:pt x="873466" y="493871"/>
                </a:lnTo>
                <a:lnTo>
                  <a:pt x="877763" y="459794"/>
                </a:lnTo>
                <a:lnTo>
                  <a:pt x="879221" y="424941"/>
                </a:lnTo>
                <a:lnTo>
                  <a:pt x="877763" y="390089"/>
                </a:lnTo>
                <a:lnTo>
                  <a:pt x="866442" y="322821"/>
                </a:lnTo>
                <a:lnTo>
                  <a:pt x="844669" y="259532"/>
                </a:lnTo>
                <a:lnTo>
                  <a:pt x="813347" y="201097"/>
                </a:lnTo>
                <a:lnTo>
                  <a:pt x="794389" y="173973"/>
                </a:lnTo>
                <a:lnTo>
                  <a:pt x="782384" y="159353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52358" y="4160392"/>
            <a:ext cx="879221" cy="849883"/>
          </a:xfrm>
          <a:custGeom>
            <a:avLst/>
            <a:gdLst/>
            <a:ahLst/>
            <a:cxnLst/>
            <a:rect l="l" t="t" r="r" b="b"/>
            <a:pathLst>
              <a:path w="879221" h="849883">
                <a:moveTo>
                  <a:pt x="0" y="424941"/>
                </a:moveTo>
                <a:lnTo>
                  <a:pt x="5754" y="356012"/>
                </a:lnTo>
                <a:lnTo>
                  <a:pt x="22413" y="290624"/>
                </a:lnTo>
                <a:lnTo>
                  <a:pt x="49072" y="229653"/>
                </a:lnTo>
                <a:lnTo>
                  <a:pt x="84823" y="173973"/>
                </a:lnTo>
                <a:lnTo>
                  <a:pt x="128762" y="124459"/>
                </a:lnTo>
                <a:lnTo>
                  <a:pt x="179981" y="81987"/>
                </a:lnTo>
                <a:lnTo>
                  <a:pt x="237575" y="47429"/>
                </a:lnTo>
                <a:lnTo>
                  <a:pt x="300638" y="21663"/>
                </a:lnTo>
                <a:lnTo>
                  <a:pt x="368264" y="5561"/>
                </a:lnTo>
                <a:lnTo>
                  <a:pt x="439547" y="0"/>
                </a:lnTo>
                <a:lnTo>
                  <a:pt x="475606" y="1408"/>
                </a:lnTo>
                <a:lnTo>
                  <a:pt x="510864" y="5561"/>
                </a:lnTo>
                <a:lnTo>
                  <a:pt x="578517" y="21663"/>
                </a:lnTo>
                <a:lnTo>
                  <a:pt x="641601" y="47429"/>
                </a:lnTo>
                <a:lnTo>
                  <a:pt x="699212" y="81987"/>
                </a:lnTo>
                <a:lnTo>
                  <a:pt x="750442" y="124459"/>
                </a:lnTo>
                <a:lnTo>
                  <a:pt x="794389" y="173973"/>
                </a:lnTo>
                <a:lnTo>
                  <a:pt x="830145" y="229653"/>
                </a:lnTo>
                <a:lnTo>
                  <a:pt x="856806" y="290624"/>
                </a:lnTo>
                <a:lnTo>
                  <a:pt x="873466" y="356012"/>
                </a:lnTo>
                <a:lnTo>
                  <a:pt x="879221" y="424941"/>
                </a:lnTo>
                <a:lnTo>
                  <a:pt x="877763" y="459794"/>
                </a:lnTo>
                <a:lnTo>
                  <a:pt x="873466" y="493871"/>
                </a:lnTo>
                <a:lnTo>
                  <a:pt x="856806" y="559259"/>
                </a:lnTo>
                <a:lnTo>
                  <a:pt x="830145" y="620230"/>
                </a:lnTo>
                <a:lnTo>
                  <a:pt x="794389" y="675910"/>
                </a:lnTo>
                <a:lnTo>
                  <a:pt x="750442" y="725423"/>
                </a:lnTo>
                <a:lnTo>
                  <a:pt x="699212" y="767896"/>
                </a:lnTo>
                <a:lnTo>
                  <a:pt x="641601" y="802454"/>
                </a:lnTo>
                <a:lnTo>
                  <a:pt x="578517" y="828220"/>
                </a:lnTo>
                <a:lnTo>
                  <a:pt x="510864" y="844322"/>
                </a:lnTo>
                <a:lnTo>
                  <a:pt x="439547" y="849883"/>
                </a:lnTo>
                <a:lnTo>
                  <a:pt x="403505" y="848475"/>
                </a:lnTo>
                <a:lnTo>
                  <a:pt x="368264" y="844322"/>
                </a:lnTo>
                <a:lnTo>
                  <a:pt x="300638" y="828220"/>
                </a:lnTo>
                <a:lnTo>
                  <a:pt x="237575" y="802454"/>
                </a:lnTo>
                <a:lnTo>
                  <a:pt x="179981" y="767896"/>
                </a:lnTo>
                <a:lnTo>
                  <a:pt x="128762" y="725423"/>
                </a:lnTo>
                <a:lnTo>
                  <a:pt x="84823" y="675910"/>
                </a:lnTo>
                <a:lnTo>
                  <a:pt x="49072" y="620230"/>
                </a:lnTo>
                <a:lnTo>
                  <a:pt x="22413" y="559259"/>
                </a:lnTo>
                <a:lnTo>
                  <a:pt x="5754" y="493871"/>
                </a:lnTo>
                <a:lnTo>
                  <a:pt x="0" y="424941"/>
                </a:lnTo>
                <a:close/>
              </a:path>
            </a:pathLst>
          </a:custGeom>
          <a:ln w="15874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258682" y="4319746"/>
            <a:ext cx="413412" cy="394493"/>
          </a:xfrm>
          <a:custGeom>
            <a:avLst/>
            <a:gdLst/>
            <a:ahLst/>
            <a:cxnLst/>
            <a:rect l="l" t="t" r="r" b="b"/>
            <a:pathLst>
              <a:path w="413412" h="394493">
                <a:moveTo>
                  <a:pt x="378206" y="394493"/>
                </a:moveTo>
                <a:lnTo>
                  <a:pt x="397079" y="355134"/>
                </a:lnTo>
                <a:lnTo>
                  <a:pt x="408740" y="314515"/>
                </a:lnTo>
                <a:lnTo>
                  <a:pt x="413412" y="273379"/>
                </a:lnTo>
                <a:lnTo>
                  <a:pt x="413197" y="252849"/>
                </a:lnTo>
                <a:lnTo>
                  <a:pt x="407805" y="212333"/>
                </a:lnTo>
                <a:lnTo>
                  <a:pt x="395985" y="173159"/>
                </a:lnTo>
                <a:lnTo>
                  <a:pt x="377959" y="136071"/>
                </a:lnTo>
                <a:lnTo>
                  <a:pt x="353952" y="101814"/>
                </a:lnTo>
                <a:lnTo>
                  <a:pt x="324189" y="71130"/>
                </a:lnTo>
                <a:lnTo>
                  <a:pt x="288893" y="44764"/>
                </a:lnTo>
                <a:lnTo>
                  <a:pt x="243668" y="21518"/>
                </a:lnTo>
                <a:lnTo>
                  <a:pt x="203757" y="8548"/>
                </a:lnTo>
                <a:lnTo>
                  <a:pt x="162616" y="1459"/>
                </a:lnTo>
                <a:lnTo>
                  <a:pt x="134858" y="0"/>
                </a:lnTo>
                <a:lnTo>
                  <a:pt x="120958" y="250"/>
                </a:lnTo>
                <a:lnTo>
                  <a:pt x="79494" y="4922"/>
                </a:lnTo>
                <a:lnTo>
                  <a:pt x="38937" y="15475"/>
                </a:lnTo>
                <a:lnTo>
                  <a:pt x="0" y="31908"/>
                </a:lnTo>
                <a:lnTo>
                  <a:pt x="378206" y="394493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111796" y="4456429"/>
            <a:ext cx="413332" cy="394493"/>
          </a:xfrm>
          <a:custGeom>
            <a:avLst/>
            <a:gdLst/>
            <a:ahLst/>
            <a:cxnLst/>
            <a:rect l="l" t="t" r="r" b="b"/>
            <a:pathLst>
              <a:path w="413332" h="394493">
                <a:moveTo>
                  <a:pt x="35126" y="0"/>
                </a:moveTo>
                <a:lnTo>
                  <a:pt x="16286" y="39359"/>
                </a:lnTo>
                <a:lnTo>
                  <a:pt x="4652" y="79978"/>
                </a:lnTo>
                <a:lnTo>
                  <a:pt x="0" y="121114"/>
                </a:lnTo>
                <a:lnTo>
                  <a:pt x="221" y="141643"/>
                </a:lnTo>
                <a:lnTo>
                  <a:pt x="5620" y="182160"/>
                </a:lnTo>
                <a:lnTo>
                  <a:pt x="17441" y="221334"/>
                </a:lnTo>
                <a:lnTo>
                  <a:pt x="35459" y="258421"/>
                </a:lnTo>
                <a:lnTo>
                  <a:pt x="59451" y="292679"/>
                </a:lnTo>
                <a:lnTo>
                  <a:pt x="89191" y="323363"/>
                </a:lnTo>
                <a:lnTo>
                  <a:pt x="124457" y="349729"/>
                </a:lnTo>
                <a:lnTo>
                  <a:pt x="169698" y="372974"/>
                </a:lnTo>
                <a:lnTo>
                  <a:pt x="209646" y="385945"/>
                </a:lnTo>
                <a:lnTo>
                  <a:pt x="250807" y="393034"/>
                </a:lnTo>
                <a:lnTo>
                  <a:pt x="278569" y="394493"/>
                </a:lnTo>
                <a:lnTo>
                  <a:pt x="292468" y="394243"/>
                </a:lnTo>
                <a:lnTo>
                  <a:pt x="333918" y="389571"/>
                </a:lnTo>
                <a:lnTo>
                  <a:pt x="374443" y="379018"/>
                </a:lnTo>
                <a:lnTo>
                  <a:pt x="413332" y="362585"/>
                </a:lnTo>
                <a:lnTo>
                  <a:pt x="35126" y="0"/>
                </a:lnTo>
                <a:close/>
              </a:path>
            </a:pathLst>
          </a:custGeom>
          <a:ln w="15875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957" y="2060829"/>
            <a:ext cx="8008035" cy="4062323"/>
          </a:xfrm>
          <a:custGeom>
            <a:avLst/>
            <a:gdLst/>
            <a:ahLst/>
            <a:cxnLst/>
            <a:rect l="l" t="t" r="r" b="b"/>
            <a:pathLst>
              <a:path w="8008035" h="4062323">
                <a:moveTo>
                  <a:pt x="7330998" y="0"/>
                </a:moveTo>
                <a:lnTo>
                  <a:pt x="677062" y="0"/>
                </a:lnTo>
                <a:lnTo>
                  <a:pt x="621533" y="2244"/>
                </a:lnTo>
                <a:lnTo>
                  <a:pt x="567240" y="8862"/>
                </a:lnTo>
                <a:lnTo>
                  <a:pt x="514358" y="19678"/>
                </a:lnTo>
                <a:lnTo>
                  <a:pt x="463060" y="34518"/>
                </a:lnTo>
                <a:lnTo>
                  <a:pt x="413521" y="53209"/>
                </a:lnTo>
                <a:lnTo>
                  <a:pt x="365915" y="75575"/>
                </a:lnTo>
                <a:lnTo>
                  <a:pt x="320417" y="101442"/>
                </a:lnTo>
                <a:lnTo>
                  <a:pt x="277200" y="130637"/>
                </a:lnTo>
                <a:lnTo>
                  <a:pt x="236439" y="162984"/>
                </a:lnTo>
                <a:lnTo>
                  <a:pt x="198308" y="198310"/>
                </a:lnTo>
                <a:lnTo>
                  <a:pt x="162982" y="236440"/>
                </a:lnTo>
                <a:lnTo>
                  <a:pt x="130635" y="277200"/>
                </a:lnTo>
                <a:lnTo>
                  <a:pt x="101440" y="320415"/>
                </a:lnTo>
                <a:lnTo>
                  <a:pt x="75573" y="365912"/>
                </a:lnTo>
                <a:lnTo>
                  <a:pt x="53207" y="413515"/>
                </a:lnTo>
                <a:lnTo>
                  <a:pt x="34517" y="463052"/>
                </a:lnTo>
                <a:lnTo>
                  <a:pt x="19677" y="514346"/>
                </a:lnTo>
                <a:lnTo>
                  <a:pt x="8861" y="567225"/>
                </a:lnTo>
                <a:lnTo>
                  <a:pt x="2244" y="621513"/>
                </a:lnTo>
                <a:lnTo>
                  <a:pt x="0" y="677037"/>
                </a:lnTo>
                <a:lnTo>
                  <a:pt x="0" y="3385312"/>
                </a:lnTo>
                <a:lnTo>
                  <a:pt x="2244" y="3440835"/>
                </a:lnTo>
                <a:lnTo>
                  <a:pt x="8861" y="3495123"/>
                </a:lnTo>
                <a:lnTo>
                  <a:pt x="19677" y="3548000"/>
                </a:lnTo>
                <a:lnTo>
                  <a:pt x="34517" y="3599294"/>
                </a:lnTo>
                <a:lnTo>
                  <a:pt x="53207" y="3648829"/>
                </a:lnTo>
                <a:lnTo>
                  <a:pt x="75573" y="3696431"/>
                </a:lnTo>
                <a:lnTo>
                  <a:pt x="101440" y="3741926"/>
                </a:lnTo>
                <a:lnTo>
                  <a:pt x="130635" y="3785139"/>
                </a:lnTo>
                <a:lnTo>
                  <a:pt x="162982" y="3825897"/>
                </a:lnTo>
                <a:lnTo>
                  <a:pt x="198308" y="3864025"/>
                </a:lnTo>
                <a:lnTo>
                  <a:pt x="236439" y="3899349"/>
                </a:lnTo>
                <a:lnTo>
                  <a:pt x="277200" y="3931695"/>
                </a:lnTo>
                <a:lnTo>
                  <a:pt x="320417" y="3960888"/>
                </a:lnTo>
                <a:lnTo>
                  <a:pt x="365915" y="3986753"/>
                </a:lnTo>
                <a:lnTo>
                  <a:pt x="413521" y="4009118"/>
                </a:lnTo>
                <a:lnTo>
                  <a:pt x="463060" y="4027807"/>
                </a:lnTo>
                <a:lnTo>
                  <a:pt x="514358" y="4042646"/>
                </a:lnTo>
                <a:lnTo>
                  <a:pt x="567240" y="4053462"/>
                </a:lnTo>
                <a:lnTo>
                  <a:pt x="621533" y="4060079"/>
                </a:lnTo>
                <a:lnTo>
                  <a:pt x="677062" y="4062323"/>
                </a:lnTo>
                <a:lnTo>
                  <a:pt x="7330998" y="4062323"/>
                </a:lnTo>
                <a:lnTo>
                  <a:pt x="7386522" y="4060079"/>
                </a:lnTo>
                <a:lnTo>
                  <a:pt x="7440810" y="4053462"/>
                </a:lnTo>
                <a:lnTo>
                  <a:pt x="7493689" y="4042646"/>
                </a:lnTo>
                <a:lnTo>
                  <a:pt x="7544983" y="4027807"/>
                </a:lnTo>
                <a:lnTo>
                  <a:pt x="7594519" y="4009118"/>
                </a:lnTo>
                <a:lnTo>
                  <a:pt x="7642123" y="3986753"/>
                </a:lnTo>
                <a:lnTo>
                  <a:pt x="7687620" y="3960888"/>
                </a:lnTo>
                <a:lnTo>
                  <a:pt x="7730835" y="3931695"/>
                </a:lnTo>
                <a:lnTo>
                  <a:pt x="7771595" y="3899349"/>
                </a:lnTo>
                <a:lnTo>
                  <a:pt x="7809725" y="3864025"/>
                </a:lnTo>
                <a:lnTo>
                  <a:pt x="7845051" y="3825897"/>
                </a:lnTo>
                <a:lnTo>
                  <a:pt x="7877398" y="3785139"/>
                </a:lnTo>
                <a:lnTo>
                  <a:pt x="7906593" y="3741926"/>
                </a:lnTo>
                <a:lnTo>
                  <a:pt x="7932460" y="3696431"/>
                </a:lnTo>
                <a:lnTo>
                  <a:pt x="7954826" y="3648829"/>
                </a:lnTo>
                <a:lnTo>
                  <a:pt x="7973517" y="3599294"/>
                </a:lnTo>
                <a:lnTo>
                  <a:pt x="7988357" y="3548000"/>
                </a:lnTo>
                <a:lnTo>
                  <a:pt x="7999173" y="3495123"/>
                </a:lnTo>
                <a:lnTo>
                  <a:pt x="8005791" y="3440835"/>
                </a:lnTo>
                <a:lnTo>
                  <a:pt x="8008035" y="3385312"/>
                </a:lnTo>
                <a:lnTo>
                  <a:pt x="8008035" y="677037"/>
                </a:lnTo>
                <a:lnTo>
                  <a:pt x="8005791" y="621513"/>
                </a:lnTo>
                <a:lnTo>
                  <a:pt x="7999173" y="567225"/>
                </a:lnTo>
                <a:lnTo>
                  <a:pt x="7988357" y="514346"/>
                </a:lnTo>
                <a:lnTo>
                  <a:pt x="7973517" y="463052"/>
                </a:lnTo>
                <a:lnTo>
                  <a:pt x="7954826" y="413515"/>
                </a:lnTo>
                <a:lnTo>
                  <a:pt x="7932460" y="365912"/>
                </a:lnTo>
                <a:lnTo>
                  <a:pt x="7906593" y="320415"/>
                </a:lnTo>
                <a:lnTo>
                  <a:pt x="7877398" y="277200"/>
                </a:lnTo>
                <a:lnTo>
                  <a:pt x="7845051" y="236440"/>
                </a:lnTo>
                <a:lnTo>
                  <a:pt x="7809725" y="198310"/>
                </a:lnTo>
                <a:lnTo>
                  <a:pt x="7771595" y="162984"/>
                </a:lnTo>
                <a:lnTo>
                  <a:pt x="7730835" y="130637"/>
                </a:lnTo>
                <a:lnTo>
                  <a:pt x="7687620" y="101442"/>
                </a:lnTo>
                <a:lnTo>
                  <a:pt x="7642123" y="75575"/>
                </a:lnTo>
                <a:lnTo>
                  <a:pt x="7594519" y="53209"/>
                </a:lnTo>
                <a:lnTo>
                  <a:pt x="7544983" y="34518"/>
                </a:lnTo>
                <a:lnTo>
                  <a:pt x="7493689" y="19678"/>
                </a:lnTo>
                <a:lnTo>
                  <a:pt x="7440810" y="8862"/>
                </a:lnTo>
                <a:lnTo>
                  <a:pt x="7386522" y="2244"/>
                </a:lnTo>
                <a:lnTo>
                  <a:pt x="7330998" y="0"/>
                </a:lnTo>
                <a:close/>
              </a:path>
            </a:pathLst>
          </a:custGeom>
          <a:solidFill>
            <a:srgbClr val="D2ED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957" y="2060829"/>
            <a:ext cx="8008035" cy="4062323"/>
          </a:xfrm>
          <a:custGeom>
            <a:avLst/>
            <a:gdLst/>
            <a:ahLst/>
            <a:cxnLst/>
            <a:rect l="l" t="t" r="r" b="b"/>
            <a:pathLst>
              <a:path w="8008035" h="4062323">
                <a:moveTo>
                  <a:pt x="0" y="677037"/>
                </a:moveTo>
                <a:lnTo>
                  <a:pt x="2244" y="621513"/>
                </a:lnTo>
                <a:lnTo>
                  <a:pt x="8861" y="567225"/>
                </a:lnTo>
                <a:lnTo>
                  <a:pt x="19677" y="514346"/>
                </a:lnTo>
                <a:lnTo>
                  <a:pt x="34517" y="463052"/>
                </a:lnTo>
                <a:lnTo>
                  <a:pt x="53207" y="413515"/>
                </a:lnTo>
                <a:lnTo>
                  <a:pt x="75573" y="365912"/>
                </a:lnTo>
                <a:lnTo>
                  <a:pt x="101440" y="320415"/>
                </a:lnTo>
                <a:lnTo>
                  <a:pt x="130635" y="277200"/>
                </a:lnTo>
                <a:lnTo>
                  <a:pt x="162982" y="236440"/>
                </a:lnTo>
                <a:lnTo>
                  <a:pt x="198308" y="198310"/>
                </a:lnTo>
                <a:lnTo>
                  <a:pt x="236439" y="162984"/>
                </a:lnTo>
                <a:lnTo>
                  <a:pt x="277200" y="130637"/>
                </a:lnTo>
                <a:lnTo>
                  <a:pt x="320417" y="101442"/>
                </a:lnTo>
                <a:lnTo>
                  <a:pt x="365915" y="75575"/>
                </a:lnTo>
                <a:lnTo>
                  <a:pt x="413521" y="53209"/>
                </a:lnTo>
                <a:lnTo>
                  <a:pt x="463060" y="34518"/>
                </a:lnTo>
                <a:lnTo>
                  <a:pt x="514358" y="19678"/>
                </a:lnTo>
                <a:lnTo>
                  <a:pt x="567240" y="8862"/>
                </a:lnTo>
                <a:lnTo>
                  <a:pt x="621533" y="2244"/>
                </a:lnTo>
                <a:lnTo>
                  <a:pt x="677062" y="0"/>
                </a:lnTo>
                <a:lnTo>
                  <a:pt x="7330998" y="0"/>
                </a:lnTo>
                <a:lnTo>
                  <a:pt x="7386522" y="2244"/>
                </a:lnTo>
                <a:lnTo>
                  <a:pt x="7440810" y="8862"/>
                </a:lnTo>
                <a:lnTo>
                  <a:pt x="7493689" y="19678"/>
                </a:lnTo>
                <a:lnTo>
                  <a:pt x="7544983" y="34518"/>
                </a:lnTo>
                <a:lnTo>
                  <a:pt x="7594519" y="53209"/>
                </a:lnTo>
                <a:lnTo>
                  <a:pt x="7642123" y="75575"/>
                </a:lnTo>
                <a:lnTo>
                  <a:pt x="7687620" y="101442"/>
                </a:lnTo>
                <a:lnTo>
                  <a:pt x="7730835" y="130637"/>
                </a:lnTo>
                <a:lnTo>
                  <a:pt x="7771595" y="162984"/>
                </a:lnTo>
                <a:lnTo>
                  <a:pt x="7809725" y="198310"/>
                </a:lnTo>
                <a:lnTo>
                  <a:pt x="7845051" y="236440"/>
                </a:lnTo>
                <a:lnTo>
                  <a:pt x="7877398" y="277200"/>
                </a:lnTo>
                <a:lnTo>
                  <a:pt x="7906593" y="320415"/>
                </a:lnTo>
                <a:lnTo>
                  <a:pt x="7932460" y="365912"/>
                </a:lnTo>
                <a:lnTo>
                  <a:pt x="7954826" y="413515"/>
                </a:lnTo>
                <a:lnTo>
                  <a:pt x="7973517" y="463052"/>
                </a:lnTo>
                <a:lnTo>
                  <a:pt x="7988357" y="514346"/>
                </a:lnTo>
                <a:lnTo>
                  <a:pt x="7999173" y="567225"/>
                </a:lnTo>
                <a:lnTo>
                  <a:pt x="8005791" y="621513"/>
                </a:lnTo>
                <a:lnTo>
                  <a:pt x="8008035" y="677037"/>
                </a:lnTo>
                <a:lnTo>
                  <a:pt x="8008035" y="3385312"/>
                </a:lnTo>
                <a:lnTo>
                  <a:pt x="8005791" y="3440835"/>
                </a:lnTo>
                <a:lnTo>
                  <a:pt x="7999173" y="3495123"/>
                </a:lnTo>
                <a:lnTo>
                  <a:pt x="7988357" y="3548000"/>
                </a:lnTo>
                <a:lnTo>
                  <a:pt x="7973517" y="3599294"/>
                </a:lnTo>
                <a:lnTo>
                  <a:pt x="7954826" y="3648829"/>
                </a:lnTo>
                <a:lnTo>
                  <a:pt x="7932460" y="3696431"/>
                </a:lnTo>
                <a:lnTo>
                  <a:pt x="7906593" y="3741926"/>
                </a:lnTo>
                <a:lnTo>
                  <a:pt x="7877398" y="3785139"/>
                </a:lnTo>
                <a:lnTo>
                  <a:pt x="7845051" y="3825897"/>
                </a:lnTo>
                <a:lnTo>
                  <a:pt x="7809725" y="3864025"/>
                </a:lnTo>
                <a:lnTo>
                  <a:pt x="7771595" y="3899349"/>
                </a:lnTo>
                <a:lnTo>
                  <a:pt x="7730835" y="3931695"/>
                </a:lnTo>
                <a:lnTo>
                  <a:pt x="7687620" y="3960888"/>
                </a:lnTo>
                <a:lnTo>
                  <a:pt x="7642123" y="3986753"/>
                </a:lnTo>
                <a:lnTo>
                  <a:pt x="7594519" y="4009118"/>
                </a:lnTo>
                <a:lnTo>
                  <a:pt x="7544983" y="4027807"/>
                </a:lnTo>
                <a:lnTo>
                  <a:pt x="7493689" y="4042646"/>
                </a:lnTo>
                <a:lnTo>
                  <a:pt x="7440810" y="4053462"/>
                </a:lnTo>
                <a:lnTo>
                  <a:pt x="7386522" y="4060079"/>
                </a:lnTo>
                <a:lnTo>
                  <a:pt x="7330998" y="4062323"/>
                </a:lnTo>
                <a:lnTo>
                  <a:pt x="677062" y="4062323"/>
                </a:lnTo>
                <a:lnTo>
                  <a:pt x="621533" y="4060079"/>
                </a:lnTo>
                <a:lnTo>
                  <a:pt x="567240" y="4053462"/>
                </a:lnTo>
                <a:lnTo>
                  <a:pt x="514358" y="4042646"/>
                </a:lnTo>
                <a:lnTo>
                  <a:pt x="463060" y="4027807"/>
                </a:lnTo>
                <a:lnTo>
                  <a:pt x="413521" y="4009118"/>
                </a:lnTo>
                <a:lnTo>
                  <a:pt x="365915" y="3986753"/>
                </a:lnTo>
                <a:lnTo>
                  <a:pt x="320417" y="3960888"/>
                </a:lnTo>
                <a:lnTo>
                  <a:pt x="277200" y="3931695"/>
                </a:lnTo>
                <a:lnTo>
                  <a:pt x="236439" y="3899349"/>
                </a:lnTo>
                <a:lnTo>
                  <a:pt x="198308" y="3864025"/>
                </a:lnTo>
                <a:lnTo>
                  <a:pt x="162982" y="3825897"/>
                </a:lnTo>
                <a:lnTo>
                  <a:pt x="130635" y="3785139"/>
                </a:lnTo>
                <a:lnTo>
                  <a:pt x="101440" y="3741926"/>
                </a:lnTo>
                <a:lnTo>
                  <a:pt x="75573" y="3696431"/>
                </a:lnTo>
                <a:lnTo>
                  <a:pt x="53207" y="3648829"/>
                </a:lnTo>
                <a:lnTo>
                  <a:pt x="34517" y="3599294"/>
                </a:lnTo>
                <a:lnTo>
                  <a:pt x="19677" y="3548000"/>
                </a:lnTo>
                <a:lnTo>
                  <a:pt x="8861" y="3495123"/>
                </a:lnTo>
                <a:lnTo>
                  <a:pt x="2244" y="3440835"/>
                </a:lnTo>
                <a:lnTo>
                  <a:pt x="0" y="3385312"/>
                </a:lnTo>
                <a:lnTo>
                  <a:pt x="0" y="677037"/>
                </a:lnTo>
                <a:close/>
              </a:path>
            </a:pathLst>
          </a:custGeom>
          <a:ln w="15875">
            <a:solidFill>
              <a:srgbClr val="52BB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40839" y="2871266"/>
            <a:ext cx="2825750" cy="3065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9545">
              <a:lnSpc>
                <a:spcPct val="101000"/>
              </a:lnSpc>
            </a:pPr>
            <a:r>
              <a:rPr sz="2800" spc="-30" dirty="0" err="1" smtClean="0">
                <a:solidFill>
                  <a:srgbClr val="FF0000"/>
                </a:solidFill>
                <a:latin typeface="標楷體"/>
                <a:cs typeface="標楷體"/>
              </a:rPr>
              <a:t>須</a:t>
            </a:r>
            <a:r>
              <a:rPr sz="2000" spc="-30" dirty="0" err="1" smtClean="0">
                <a:latin typeface="標楷體"/>
                <a:cs typeface="標楷體"/>
              </a:rPr>
              <a:t>計入法</a:t>
            </a:r>
            <a:r>
              <a:rPr sz="2000" spc="-15" dirty="0" err="1" smtClean="0">
                <a:latin typeface="標楷體"/>
                <a:cs typeface="標楷體"/>
              </a:rPr>
              <a:t>定</a:t>
            </a:r>
            <a:r>
              <a:rPr sz="2000" spc="0" dirty="0" err="1" smtClean="0">
                <a:latin typeface="標楷體"/>
                <a:cs typeface="標楷體"/>
              </a:rPr>
              <a:t>基本工</a:t>
            </a:r>
            <a:r>
              <a:rPr sz="2000" spc="-15" dirty="0" err="1" smtClean="0">
                <a:latin typeface="標楷體"/>
                <a:cs typeface="標楷體"/>
              </a:rPr>
              <a:t>資</a:t>
            </a:r>
            <a:r>
              <a:rPr sz="2000" spc="0" dirty="0" err="1" smtClean="0">
                <a:latin typeface="標楷體"/>
                <a:cs typeface="標楷體"/>
              </a:rPr>
              <a:t>項</a:t>
            </a:r>
            <a:r>
              <a:rPr sz="2000" spc="0" dirty="0" smtClean="0">
                <a:latin typeface="標楷體"/>
                <a:cs typeface="標楷體"/>
              </a:rPr>
              <a:t> </a:t>
            </a:r>
            <a:r>
              <a:rPr sz="2000" spc="10" dirty="0" smtClean="0">
                <a:latin typeface="標楷體"/>
                <a:cs typeface="標楷體"/>
              </a:rPr>
              <a:t>目</a:t>
            </a:r>
            <a:r>
              <a:rPr sz="2000" spc="0" dirty="0" smtClean="0">
                <a:latin typeface="Candara"/>
                <a:cs typeface="Candara"/>
              </a:rPr>
              <a:t>:</a:t>
            </a:r>
            <a:endParaRPr sz="2000" dirty="0">
              <a:latin typeface="Candara"/>
              <a:cs typeface="Candara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 dirty="0"/>
          </a:p>
          <a:p>
            <a:pPr marL="12700" marR="12700">
              <a:lnSpc>
                <a:spcPts val="2340"/>
              </a:lnSpc>
            </a:pPr>
            <a:r>
              <a:rPr sz="2000" spc="5" dirty="0" smtClean="0">
                <a:latin typeface="標楷體"/>
                <a:cs typeface="標楷體"/>
              </a:rPr>
              <a:t>1</a:t>
            </a:r>
            <a:r>
              <a:rPr sz="2000" spc="-10" dirty="0" smtClean="0">
                <a:latin typeface="標楷體"/>
                <a:cs typeface="標楷體"/>
              </a:rPr>
              <a:t>.</a:t>
            </a:r>
            <a:r>
              <a:rPr sz="2000" spc="0" dirty="0" smtClean="0">
                <a:latin typeface="標楷體"/>
                <a:cs typeface="標楷體"/>
              </a:rPr>
              <a:t>每月</a:t>
            </a:r>
            <a:r>
              <a:rPr sz="2000" spc="-15" dirty="0" smtClean="0">
                <a:latin typeface="標楷體"/>
                <a:cs typeface="標楷體"/>
              </a:rPr>
              <a:t>固</a:t>
            </a:r>
            <a:r>
              <a:rPr sz="2000" spc="0" dirty="0" smtClean="0">
                <a:latin typeface="標楷體"/>
                <a:cs typeface="標楷體"/>
              </a:rPr>
              <a:t>定</a:t>
            </a:r>
            <a:r>
              <a:rPr sz="2000" spc="-15" dirty="0" smtClean="0">
                <a:latin typeface="標楷體"/>
                <a:cs typeface="標楷體"/>
              </a:rPr>
              <a:t>或</a:t>
            </a:r>
            <a:r>
              <a:rPr sz="2000" spc="0" dirty="0" smtClean="0">
                <a:latin typeface="標楷體"/>
                <a:cs typeface="標楷體"/>
              </a:rPr>
              <a:t>經常領</a:t>
            </a:r>
            <a:r>
              <a:rPr sz="2000" spc="-15" dirty="0" smtClean="0">
                <a:latin typeface="標楷體"/>
                <a:cs typeface="標楷體"/>
              </a:rPr>
              <a:t>取</a:t>
            </a:r>
            <a:r>
              <a:rPr sz="2000" spc="0" dirty="0" smtClean="0">
                <a:latin typeface="標楷體"/>
                <a:cs typeface="標楷體"/>
              </a:rPr>
              <a:t>之 </a:t>
            </a:r>
            <a:r>
              <a:rPr sz="2000" spc="10" dirty="0" smtClean="0">
                <a:latin typeface="標楷體"/>
                <a:cs typeface="標楷體"/>
              </a:rPr>
              <a:t>薪金</a:t>
            </a:r>
            <a:r>
              <a:rPr sz="2000" spc="0" dirty="0" smtClean="0">
                <a:latin typeface="新細明體"/>
                <a:cs typeface="新細明體"/>
              </a:rPr>
              <a:t>、</a:t>
            </a:r>
            <a:r>
              <a:rPr sz="2000" spc="0" dirty="0" smtClean="0">
                <a:latin typeface="標楷體"/>
                <a:cs typeface="標楷體"/>
              </a:rPr>
              <a:t>俸</a:t>
            </a:r>
            <a:r>
              <a:rPr sz="2000" spc="-15" dirty="0" smtClean="0">
                <a:latin typeface="標楷體"/>
                <a:cs typeface="標楷體"/>
              </a:rPr>
              <a:t>給</a:t>
            </a:r>
            <a:r>
              <a:rPr sz="2000" spc="0" dirty="0" smtClean="0">
                <a:latin typeface="標楷體"/>
                <a:cs typeface="標楷體"/>
              </a:rPr>
              <a:t>、工</a:t>
            </a:r>
            <a:r>
              <a:rPr sz="2000" spc="-15" dirty="0" smtClean="0">
                <a:latin typeface="標楷體"/>
                <a:cs typeface="標楷體"/>
              </a:rPr>
              <a:t>資</a:t>
            </a:r>
            <a:r>
              <a:rPr sz="2000" spc="0" dirty="0" smtClean="0">
                <a:latin typeface="標楷體"/>
                <a:cs typeface="標楷體"/>
              </a:rPr>
              <a:t>、歲費 </a:t>
            </a:r>
            <a:r>
              <a:rPr sz="2000" spc="-10" dirty="0" smtClean="0">
                <a:latin typeface="標楷體"/>
                <a:cs typeface="標楷體"/>
              </a:rPr>
              <a:t>(</a:t>
            </a:r>
            <a:r>
              <a:rPr sz="2000" spc="0" dirty="0" smtClean="0">
                <a:latin typeface="標楷體"/>
                <a:cs typeface="標楷體"/>
              </a:rPr>
              <a:t>包含經常</a:t>
            </a:r>
            <a:r>
              <a:rPr sz="2000" spc="-15" dirty="0" smtClean="0">
                <a:latin typeface="標楷體"/>
                <a:cs typeface="標楷體"/>
              </a:rPr>
              <a:t>性</a:t>
            </a:r>
            <a:r>
              <a:rPr sz="2000" spc="0" dirty="0" smtClean="0">
                <a:latin typeface="標楷體"/>
                <a:cs typeface="標楷體"/>
              </a:rPr>
              <a:t>按時、</a:t>
            </a:r>
            <a:r>
              <a:rPr sz="2000" spc="-15" dirty="0" smtClean="0">
                <a:latin typeface="標楷體"/>
                <a:cs typeface="標楷體"/>
              </a:rPr>
              <a:t>按</a:t>
            </a:r>
            <a:r>
              <a:rPr sz="2000" spc="0" dirty="0" smtClean="0">
                <a:latin typeface="標楷體"/>
                <a:cs typeface="標楷體"/>
              </a:rPr>
              <a:t>日 或按件</a:t>
            </a:r>
            <a:r>
              <a:rPr sz="2000" spc="-15" dirty="0" smtClean="0">
                <a:latin typeface="標楷體"/>
                <a:cs typeface="標楷體"/>
              </a:rPr>
              <a:t>計</a:t>
            </a:r>
            <a:r>
              <a:rPr sz="2000" spc="0" dirty="0" smtClean="0">
                <a:latin typeface="標楷體"/>
                <a:cs typeface="標楷體"/>
              </a:rPr>
              <a:t>給</a:t>
            </a:r>
            <a:r>
              <a:rPr sz="2000" spc="-15" dirty="0" smtClean="0">
                <a:latin typeface="標楷體"/>
                <a:cs typeface="標楷體"/>
              </a:rPr>
              <a:t>報</a:t>
            </a:r>
            <a:r>
              <a:rPr sz="2000" spc="0" dirty="0" smtClean="0">
                <a:latin typeface="標楷體"/>
                <a:cs typeface="標楷體"/>
              </a:rPr>
              <a:t>酬者)</a:t>
            </a:r>
            <a:endParaRPr sz="2000" dirty="0">
              <a:latin typeface="標楷體"/>
              <a:cs typeface="標楷體"/>
            </a:endParaRPr>
          </a:p>
          <a:p>
            <a:pPr>
              <a:lnSpc>
                <a:spcPts val="900"/>
              </a:lnSpc>
              <a:spcBef>
                <a:spcPts val="14"/>
              </a:spcBef>
            </a:pPr>
            <a:endParaRPr sz="900" dirty="0"/>
          </a:p>
          <a:p>
            <a:pPr marL="12700" marR="17145">
              <a:lnSpc>
                <a:spcPts val="2340"/>
              </a:lnSpc>
            </a:pPr>
            <a:r>
              <a:rPr sz="2000" spc="5" dirty="0" smtClean="0">
                <a:latin typeface="標楷體"/>
                <a:cs typeface="標楷體"/>
              </a:rPr>
              <a:t>2</a:t>
            </a:r>
            <a:r>
              <a:rPr sz="2000" spc="-10" dirty="0" smtClean="0">
                <a:latin typeface="標楷體"/>
                <a:cs typeface="標楷體"/>
              </a:rPr>
              <a:t>.</a:t>
            </a:r>
            <a:r>
              <a:rPr sz="2000" spc="0" dirty="0" smtClean="0">
                <a:latin typeface="標楷體"/>
                <a:cs typeface="標楷體"/>
              </a:rPr>
              <a:t>其他</a:t>
            </a:r>
            <a:r>
              <a:rPr sz="2000" spc="-15" dirty="0" smtClean="0">
                <a:latin typeface="標楷體"/>
                <a:cs typeface="標楷體"/>
              </a:rPr>
              <a:t>名</a:t>
            </a:r>
            <a:r>
              <a:rPr sz="2000" spc="0" dirty="0" smtClean="0">
                <a:latin typeface="標楷體"/>
                <a:cs typeface="標楷體"/>
              </a:rPr>
              <a:t>義</a:t>
            </a:r>
            <a:r>
              <a:rPr sz="2000" spc="-15" dirty="0" smtClean="0">
                <a:latin typeface="標楷體"/>
                <a:cs typeface="標楷體"/>
              </a:rPr>
              <a:t>給</a:t>
            </a:r>
            <a:r>
              <a:rPr sz="2000" spc="0" dirty="0" smtClean="0">
                <a:latin typeface="標楷體"/>
                <a:cs typeface="標楷體"/>
              </a:rPr>
              <a:t>與等各</a:t>
            </a:r>
            <a:r>
              <a:rPr sz="2000" spc="-15" dirty="0" smtClean="0">
                <a:latin typeface="標楷體"/>
                <a:cs typeface="標楷體"/>
              </a:rPr>
              <a:t>種</a:t>
            </a:r>
            <a:r>
              <a:rPr sz="2000" spc="0" dirty="0" smtClean="0">
                <a:latin typeface="標楷體"/>
                <a:cs typeface="標楷體"/>
              </a:rPr>
              <a:t>薪 酬收入</a:t>
            </a:r>
            <a:r>
              <a:rPr sz="2000" spc="-10" dirty="0" smtClean="0">
                <a:latin typeface="標楷體"/>
                <a:cs typeface="標楷體"/>
              </a:rPr>
              <a:t>(</a:t>
            </a:r>
            <a:r>
              <a:rPr sz="2000" spc="0" dirty="0" smtClean="0">
                <a:latin typeface="標楷體"/>
                <a:cs typeface="標楷體"/>
              </a:rPr>
              <a:t>指</a:t>
            </a:r>
            <a:r>
              <a:rPr sz="2000" spc="-15" dirty="0" smtClean="0">
                <a:latin typeface="標楷體"/>
                <a:cs typeface="標楷體"/>
              </a:rPr>
              <a:t>右</a:t>
            </a:r>
            <a:r>
              <a:rPr sz="2000" spc="0" dirty="0" smtClean="0">
                <a:latin typeface="標楷體"/>
                <a:cs typeface="標楷體"/>
              </a:rPr>
              <a:t>列不須</a:t>
            </a:r>
            <a:r>
              <a:rPr sz="2000" spc="-15" dirty="0" smtClean="0">
                <a:latin typeface="標楷體"/>
                <a:cs typeface="標楷體"/>
              </a:rPr>
              <a:t>計</a:t>
            </a:r>
            <a:r>
              <a:rPr sz="2000" spc="0" dirty="0" smtClean="0">
                <a:latin typeface="標楷體"/>
                <a:cs typeface="標楷體"/>
              </a:rPr>
              <a:t>入 之項目</a:t>
            </a:r>
            <a:r>
              <a:rPr sz="2000" spc="-15" dirty="0" smtClean="0">
                <a:latin typeface="標楷體"/>
                <a:cs typeface="標楷體"/>
              </a:rPr>
              <a:t>以</a:t>
            </a:r>
            <a:r>
              <a:rPr sz="2000" spc="0" dirty="0" smtClean="0">
                <a:latin typeface="標楷體"/>
                <a:cs typeface="標楷體"/>
              </a:rPr>
              <a:t>外</a:t>
            </a:r>
            <a:r>
              <a:rPr sz="2000" spc="-15" dirty="0" smtClean="0">
                <a:latin typeface="標楷體"/>
                <a:cs typeface="標楷體"/>
              </a:rPr>
              <a:t>之</a:t>
            </a:r>
            <a:r>
              <a:rPr sz="2000" spc="0" dirty="0" smtClean="0">
                <a:latin typeface="標楷體"/>
                <a:cs typeface="標楷體"/>
              </a:rPr>
              <a:t>薪酬)</a:t>
            </a:r>
            <a:endParaRPr sz="2000" dirty="0">
              <a:latin typeface="標楷體"/>
              <a:cs typeface="標楷體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13528" y="2922574"/>
            <a:ext cx="2948305" cy="3065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000"/>
              </a:lnSpc>
            </a:pPr>
            <a:r>
              <a:rPr sz="2800" spc="-20" dirty="0" smtClean="0">
                <a:solidFill>
                  <a:srgbClr val="FF0000"/>
                </a:solidFill>
                <a:latin typeface="標楷體"/>
                <a:cs typeface="標楷體"/>
              </a:rPr>
              <a:t>不</a:t>
            </a:r>
            <a:r>
              <a:rPr sz="2800" spc="-30" dirty="0" smtClean="0">
                <a:solidFill>
                  <a:srgbClr val="FF0000"/>
                </a:solidFill>
                <a:latin typeface="標楷體"/>
                <a:cs typeface="標楷體"/>
              </a:rPr>
              <a:t>須</a:t>
            </a:r>
            <a:r>
              <a:rPr sz="2000" spc="-30" dirty="0" smtClean="0">
                <a:latin typeface="標楷體"/>
                <a:cs typeface="標楷體"/>
              </a:rPr>
              <a:t>計入</a:t>
            </a:r>
            <a:r>
              <a:rPr sz="2000" spc="-15" dirty="0" smtClean="0">
                <a:latin typeface="標楷體"/>
                <a:cs typeface="標楷體"/>
              </a:rPr>
              <a:t>法</a:t>
            </a:r>
            <a:r>
              <a:rPr sz="2000" spc="0" dirty="0" smtClean="0">
                <a:latin typeface="標楷體"/>
                <a:cs typeface="標楷體"/>
              </a:rPr>
              <a:t>定基本</a:t>
            </a:r>
            <a:r>
              <a:rPr sz="2000" spc="-15" dirty="0" smtClean="0">
                <a:latin typeface="標楷體"/>
                <a:cs typeface="標楷體"/>
              </a:rPr>
              <a:t>工</a:t>
            </a:r>
            <a:r>
              <a:rPr sz="2000" spc="0" dirty="0" smtClean="0">
                <a:latin typeface="標楷體"/>
                <a:cs typeface="標楷體"/>
              </a:rPr>
              <a:t>資 項目，</a:t>
            </a:r>
            <a:r>
              <a:rPr sz="2000" spc="-15" dirty="0" smtClean="0">
                <a:latin typeface="標楷體"/>
                <a:cs typeface="標楷體"/>
              </a:rPr>
              <a:t>指</a:t>
            </a:r>
            <a:r>
              <a:rPr sz="2000" spc="0" dirty="0" smtClean="0">
                <a:latin typeface="標楷體"/>
                <a:cs typeface="標楷體"/>
              </a:rPr>
              <a:t>下</a:t>
            </a:r>
            <a:r>
              <a:rPr sz="2000" spc="-15" dirty="0" smtClean="0">
                <a:latin typeface="標楷體"/>
                <a:cs typeface="標楷體"/>
              </a:rPr>
              <a:t>列</a:t>
            </a:r>
            <a:r>
              <a:rPr sz="2000" spc="0" dirty="0" smtClean="0">
                <a:latin typeface="標楷體"/>
                <a:cs typeface="標楷體"/>
              </a:rPr>
              <a:t>浮動性</a:t>
            </a:r>
            <a:r>
              <a:rPr sz="2000" spc="-15" dirty="0" smtClean="0">
                <a:latin typeface="標楷體"/>
                <a:cs typeface="標楷體"/>
              </a:rPr>
              <a:t>報</a:t>
            </a:r>
            <a:r>
              <a:rPr sz="2000" spc="5" dirty="0" smtClean="0">
                <a:latin typeface="標楷體"/>
                <a:cs typeface="標楷體"/>
              </a:rPr>
              <a:t>酬</a:t>
            </a:r>
            <a:r>
              <a:rPr sz="2000" spc="0" dirty="0" smtClean="0">
                <a:latin typeface="標楷體"/>
                <a:cs typeface="標楷體"/>
              </a:rPr>
              <a:t>:</a:t>
            </a:r>
            <a:endParaRPr sz="2000" dirty="0">
              <a:latin typeface="標楷體"/>
              <a:cs typeface="標楷體"/>
            </a:endParaRPr>
          </a:p>
          <a:p>
            <a:pPr>
              <a:lnSpc>
                <a:spcPts val="900"/>
              </a:lnSpc>
              <a:spcBef>
                <a:spcPts val="11"/>
              </a:spcBef>
            </a:pPr>
            <a:endParaRPr sz="900" dirty="0"/>
          </a:p>
          <a:p>
            <a:pPr marL="12700" marR="140335" algn="just">
              <a:lnSpc>
                <a:spcPct val="97500"/>
              </a:lnSpc>
            </a:pPr>
            <a:r>
              <a:rPr sz="2000" spc="5" dirty="0" smtClean="0">
                <a:latin typeface="標楷體"/>
                <a:cs typeface="標楷體"/>
              </a:rPr>
              <a:t>1</a:t>
            </a:r>
            <a:r>
              <a:rPr sz="2000" spc="-10" dirty="0" smtClean="0">
                <a:latin typeface="標楷體"/>
                <a:cs typeface="標楷體"/>
              </a:rPr>
              <a:t>.</a:t>
            </a:r>
            <a:r>
              <a:rPr sz="2000" spc="0" dirty="0" smtClean="0">
                <a:latin typeface="標楷體"/>
                <a:cs typeface="標楷體"/>
              </a:rPr>
              <a:t>加班</a:t>
            </a:r>
            <a:r>
              <a:rPr sz="2000" spc="-15" dirty="0" smtClean="0">
                <a:latin typeface="標楷體"/>
                <a:cs typeface="標楷體"/>
              </a:rPr>
              <a:t>費</a:t>
            </a:r>
            <a:r>
              <a:rPr sz="2000" spc="0" dirty="0" smtClean="0">
                <a:latin typeface="標楷體"/>
                <a:cs typeface="標楷體"/>
              </a:rPr>
              <a:t>、</a:t>
            </a:r>
            <a:r>
              <a:rPr sz="2000" spc="-15" dirty="0" smtClean="0">
                <a:latin typeface="標楷體"/>
                <a:cs typeface="標楷體"/>
              </a:rPr>
              <a:t>非</a:t>
            </a:r>
            <a:r>
              <a:rPr sz="2000" spc="0" dirty="0" smtClean="0">
                <a:latin typeface="標楷體"/>
                <a:cs typeface="標楷體"/>
              </a:rPr>
              <a:t>固定性</a:t>
            </a:r>
            <a:r>
              <a:rPr sz="2000" spc="-15" dirty="0" smtClean="0">
                <a:latin typeface="標楷體"/>
                <a:cs typeface="標楷體"/>
              </a:rPr>
              <a:t>之</a:t>
            </a:r>
            <a:r>
              <a:rPr sz="2000" spc="0" dirty="0" smtClean="0">
                <a:latin typeface="標楷體"/>
                <a:cs typeface="標楷體"/>
              </a:rPr>
              <a:t>專 題演講</a:t>
            </a:r>
            <a:r>
              <a:rPr sz="2000" spc="-15" dirty="0" smtClean="0">
                <a:latin typeface="標楷體"/>
                <a:cs typeface="標楷體"/>
              </a:rPr>
              <a:t>或</a:t>
            </a:r>
            <a:r>
              <a:rPr sz="2000" spc="0" dirty="0" smtClean="0">
                <a:latin typeface="標楷體"/>
                <a:cs typeface="標楷體"/>
              </a:rPr>
              <a:t>課</a:t>
            </a:r>
            <a:r>
              <a:rPr sz="2000" spc="-15" dirty="0" smtClean="0">
                <a:latin typeface="標楷體"/>
                <a:cs typeface="標楷體"/>
              </a:rPr>
              <a:t>程</a:t>
            </a:r>
            <a:r>
              <a:rPr sz="2000" spc="0" dirty="0" smtClean="0">
                <a:latin typeface="標楷體"/>
                <a:cs typeface="標楷體"/>
              </a:rPr>
              <a:t>講授之</a:t>
            </a:r>
            <a:r>
              <a:rPr sz="2000" spc="-15" dirty="0" smtClean="0">
                <a:latin typeface="標楷體"/>
                <a:cs typeface="標楷體"/>
              </a:rPr>
              <a:t>鐘</a:t>
            </a:r>
            <a:r>
              <a:rPr sz="2000" spc="0" dirty="0" smtClean="0">
                <a:latin typeface="標楷體"/>
                <a:cs typeface="標楷體"/>
              </a:rPr>
              <a:t>點 費、獎</a:t>
            </a:r>
            <a:r>
              <a:rPr sz="2000" spc="-15" dirty="0" smtClean="0">
                <a:latin typeface="標楷體"/>
                <a:cs typeface="標楷體"/>
              </a:rPr>
              <a:t>金</a:t>
            </a:r>
            <a:r>
              <a:rPr sz="2000" spc="0" dirty="0" smtClean="0">
                <a:latin typeface="標楷體"/>
                <a:cs typeface="標楷體"/>
              </a:rPr>
              <a:t>等</a:t>
            </a:r>
            <a:r>
              <a:rPr sz="2000" spc="-15" dirty="0" smtClean="0">
                <a:latin typeface="標楷體"/>
                <a:cs typeface="標楷體"/>
              </a:rPr>
              <a:t>給</a:t>
            </a:r>
            <a:r>
              <a:rPr sz="2000" spc="0" dirty="0" smtClean="0">
                <a:latin typeface="標楷體"/>
                <a:cs typeface="標楷體"/>
              </a:rPr>
              <a:t>與</a:t>
            </a:r>
            <a:endParaRPr sz="2000" dirty="0">
              <a:latin typeface="標楷體"/>
              <a:cs typeface="標楷體"/>
            </a:endParaRPr>
          </a:p>
          <a:p>
            <a:pPr>
              <a:lnSpc>
                <a:spcPts val="900"/>
              </a:lnSpc>
              <a:spcBef>
                <a:spcPts val="12"/>
              </a:spcBef>
            </a:pPr>
            <a:endParaRPr sz="900" dirty="0"/>
          </a:p>
          <a:p>
            <a:pPr marL="12700" marR="140335" algn="just">
              <a:lnSpc>
                <a:spcPct val="97500"/>
              </a:lnSpc>
            </a:pPr>
            <a:r>
              <a:rPr sz="2000" spc="5" dirty="0" smtClean="0">
                <a:latin typeface="標楷體"/>
                <a:cs typeface="標楷體"/>
              </a:rPr>
              <a:t>2</a:t>
            </a:r>
            <a:r>
              <a:rPr sz="2000" spc="-10" dirty="0" smtClean="0">
                <a:latin typeface="標楷體"/>
                <a:cs typeface="標楷體"/>
              </a:rPr>
              <a:t>.</a:t>
            </a:r>
            <a:r>
              <a:rPr sz="2000" spc="0" dirty="0" smtClean="0">
                <a:latin typeface="標楷體"/>
                <a:cs typeface="標楷體"/>
              </a:rPr>
              <a:t>依實</a:t>
            </a:r>
            <a:r>
              <a:rPr sz="2000" spc="-15" dirty="0" smtClean="0">
                <a:latin typeface="標楷體"/>
                <a:cs typeface="標楷體"/>
              </a:rPr>
              <a:t>際</a:t>
            </a:r>
            <a:r>
              <a:rPr sz="2000" spc="0" dirty="0" smtClean="0">
                <a:latin typeface="標楷體"/>
                <a:cs typeface="標楷體"/>
              </a:rPr>
              <a:t>出</a:t>
            </a:r>
            <a:r>
              <a:rPr sz="2000" spc="-15" dirty="0" smtClean="0">
                <a:latin typeface="標楷體"/>
                <a:cs typeface="標楷體"/>
              </a:rPr>
              <a:t>席</a:t>
            </a:r>
            <a:r>
              <a:rPr sz="2000" spc="0" dirty="0" smtClean="0">
                <a:latin typeface="標楷體"/>
                <a:cs typeface="標楷體"/>
              </a:rPr>
              <a:t>次數按</a:t>
            </a:r>
            <a:r>
              <a:rPr sz="2000" spc="-15" dirty="0" smtClean="0">
                <a:latin typeface="標楷體"/>
                <a:cs typeface="標楷體"/>
              </a:rPr>
              <a:t>次</a:t>
            </a:r>
            <a:r>
              <a:rPr sz="2000" spc="0" dirty="0" smtClean="0">
                <a:latin typeface="標楷體"/>
                <a:cs typeface="標楷體"/>
              </a:rPr>
              <a:t>支 給之出</a:t>
            </a:r>
            <a:r>
              <a:rPr sz="2000" spc="-15" dirty="0" smtClean="0">
                <a:latin typeface="標楷體"/>
                <a:cs typeface="標楷體"/>
              </a:rPr>
              <a:t>席</a:t>
            </a:r>
            <a:r>
              <a:rPr sz="2000" spc="0" dirty="0" smtClean="0">
                <a:latin typeface="標楷體"/>
                <a:cs typeface="標楷體"/>
              </a:rPr>
              <a:t>費</a:t>
            </a:r>
            <a:r>
              <a:rPr sz="2000" spc="-15" dirty="0" smtClean="0">
                <a:latin typeface="標楷體"/>
                <a:cs typeface="標楷體"/>
              </a:rPr>
              <a:t>或</a:t>
            </a:r>
            <a:r>
              <a:rPr sz="2000" spc="0" dirty="0" smtClean="0">
                <a:latin typeface="標楷體"/>
                <a:cs typeface="標楷體"/>
              </a:rPr>
              <a:t>兼職費</a:t>
            </a:r>
            <a:r>
              <a:rPr sz="2000" spc="-15" dirty="0" smtClean="0">
                <a:latin typeface="標楷體"/>
                <a:cs typeface="標楷體"/>
              </a:rPr>
              <a:t>與</a:t>
            </a:r>
            <a:r>
              <a:rPr sz="2000" spc="0" dirty="0" smtClean="0">
                <a:latin typeface="標楷體"/>
                <a:cs typeface="標楷體"/>
              </a:rPr>
              <a:t>覈 </a:t>
            </a:r>
            <a:r>
              <a:rPr sz="2000" spc="0" dirty="0" err="1" smtClean="0">
                <a:latin typeface="標楷體"/>
                <a:cs typeface="標楷體"/>
              </a:rPr>
              <a:t>實支給</a:t>
            </a:r>
            <a:r>
              <a:rPr sz="2000" spc="-15" dirty="0" err="1" smtClean="0">
                <a:latin typeface="標楷體"/>
                <a:cs typeface="標楷體"/>
              </a:rPr>
              <a:t>之</a:t>
            </a:r>
            <a:r>
              <a:rPr sz="2000" spc="0" dirty="0" err="1" smtClean="0">
                <a:latin typeface="標楷體"/>
                <a:cs typeface="標楷體"/>
              </a:rPr>
              <a:t>交</a:t>
            </a:r>
            <a:r>
              <a:rPr sz="2000" spc="-15" dirty="0" err="1" smtClean="0">
                <a:latin typeface="標楷體"/>
                <a:cs typeface="標楷體"/>
              </a:rPr>
              <a:t>通</a:t>
            </a:r>
            <a:r>
              <a:rPr sz="2000" spc="0" dirty="0" err="1" smtClean="0">
                <a:latin typeface="標楷體"/>
                <a:cs typeface="標楷體"/>
              </a:rPr>
              <a:t>費及差</a:t>
            </a:r>
            <a:r>
              <a:rPr sz="2000" spc="-15" dirty="0" err="1" smtClean="0">
                <a:latin typeface="標楷體"/>
                <a:cs typeface="標楷體"/>
              </a:rPr>
              <a:t>旅</a:t>
            </a:r>
            <a:r>
              <a:rPr sz="2000" spc="0" dirty="0" err="1" smtClean="0">
                <a:latin typeface="標楷體"/>
                <a:cs typeface="標楷體"/>
              </a:rPr>
              <a:t>費</a:t>
            </a:r>
            <a:r>
              <a:rPr sz="2000" spc="0" dirty="0" smtClean="0">
                <a:latin typeface="標楷體"/>
                <a:cs typeface="標楷體"/>
              </a:rPr>
              <a:t> </a:t>
            </a:r>
            <a:r>
              <a:rPr sz="2000" spc="0" dirty="0" err="1" smtClean="0">
                <a:latin typeface="標楷體"/>
                <a:cs typeface="標楷體"/>
              </a:rPr>
              <a:t>及日支</a:t>
            </a:r>
            <a:r>
              <a:rPr sz="2000" spc="-15" dirty="0" err="1" smtClean="0">
                <a:latin typeface="標楷體"/>
                <a:cs typeface="標楷體"/>
              </a:rPr>
              <a:t>費</a:t>
            </a:r>
            <a:r>
              <a:rPr sz="2000" spc="0" dirty="0" err="1" smtClean="0">
                <a:latin typeface="標楷體"/>
                <a:cs typeface="標楷體"/>
              </a:rPr>
              <a:t>等</a:t>
            </a:r>
            <a:r>
              <a:rPr sz="2000" spc="-15" dirty="0" err="1" smtClean="0">
                <a:latin typeface="標楷體"/>
                <a:cs typeface="標楷體"/>
              </a:rPr>
              <a:t>費</a:t>
            </a:r>
            <a:r>
              <a:rPr sz="2000" spc="0" dirty="0" err="1" smtClean="0">
                <a:latin typeface="標楷體"/>
                <a:cs typeface="標楷體"/>
              </a:rPr>
              <a:t>用</a:t>
            </a:r>
            <a:endParaRPr sz="2000" dirty="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9566" y="2650108"/>
            <a:ext cx="433070" cy="413257"/>
          </a:xfrm>
          <a:custGeom>
            <a:avLst/>
            <a:gdLst/>
            <a:ahLst/>
            <a:cxnLst/>
            <a:rect l="l" t="t" r="r" b="b"/>
            <a:pathLst>
              <a:path w="433070" h="413257">
                <a:moveTo>
                  <a:pt x="433070" y="0"/>
                </a:moveTo>
                <a:lnTo>
                  <a:pt x="0" y="0"/>
                </a:lnTo>
                <a:lnTo>
                  <a:pt x="0" y="413257"/>
                </a:lnTo>
                <a:lnTo>
                  <a:pt x="433070" y="413257"/>
                </a:lnTo>
                <a:lnTo>
                  <a:pt x="433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6320" y="2217039"/>
            <a:ext cx="1259446" cy="433070"/>
          </a:xfrm>
          <a:custGeom>
            <a:avLst/>
            <a:gdLst/>
            <a:ahLst/>
            <a:cxnLst/>
            <a:rect l="l" t="t" r="r" b="b"/>
            <a:pathLst>
              <a:path w="1259446" h="433070">
                <a:moveTo>
                  <a:pt x="1259446" y="0"/>
                </a:moveTo>
                <a:lnTo>
                  <a:pt x="0" y="0"/>
                </a:lnTo>
                <a:lnTo>
                  <a:pt x="0" y="433070"/>
                </a:lnTo>
                <a:lnTo>
                  <a:pt x="1259446" y="433070"/>
                </a:lnTo>
                <a:lnTo>
                  <a:pt x="12594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9566" y="1803780"/>
            <a:ext cx="433070" cy="413258"/>
          </a:xfrm>
          <a:custGeom>
            <a:avLst/>
            <a:gdLst/>
            <a:ahLst/>
            <a:cxnLst/>
            <a:rect l="l" t="t" r="r" b="b"/>
            <a:pathLst>
              <a:path w="433070" h="413258">
                <a:moveTo>
                  <a:pt x="433070" y="0"/>
                </a:moveTo>
                <a:lnTo>
                  <a:pt x="0" y="0"/>
                </a:lnTo>
                <a:lnTo>
                  <a:pt x="0" y="413258"/>
                </a:lnTo>
                <a:lnTo>
                  <a:pt x="433070" y="413258"/>
                </a:lnTo>
                <a:lnTo>
                  <a:pt x="4330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6320" y="1803780"/>
            <a:ext cx="1259446" cy="1259586"/>
          </a:xfrm>
          <a:custGeom>
            <a:avLst/>
            <a:gdLst/>
            <a:ahLst/>
            <a:cxnLst/>
            <a:rect l="l" t="t" r="r" b="b"/>
            <a:pathLst>
              <a:path w="1259446" h="1259586">
                <a:moveTo>
                  <a:pt x="0" y="413258"/>
                </a:moveTo>
                <a:lnTo>
                  <a:pt x="413245" y="413258"/>
                </a:lnTo>
                <a:lnTo>
                  <a:pt x="413245" y="0"/>
                </a:lnTo>
                <a:lnTo>
                  <a:pt x="846315" y="0"/>
                </a:lnTo>
                <a:lnTo>
                  <a:pt x="846315" y="413258"/>
                </a:lnTo>
                <a:lnTo>
                  <a:pt x="1259446" y="413258"/>
                </a:lnTo>
                <a:lnTo>
                  <a:pt x="1259446" y="846328"/>
                </a:lnTo>
                <a:lnTo>
                  <a:pt x="846315" y="846328"/>
                </a:lnTo>
                <a:lnTo>
                  <a:pt x="846315" y="1259586"/>
                </a:lnTo>
                <a:lnTo>
                  <a:pt x="413245" y="1259586"/>
                </a:lnTo>
                <a:lnTo>
                  <a:pt x="413245" y="846328"/>
                </a:lnTo>
                <a:lnTo>
                  <a:pt x="0" y="846328"/>
                </a:lnTo>
                <a:lnTo>
                  <a:pt x="0" y="413258"/>
                </a:lnTo>
                <a:close/>
              </a:path>
            </a:pathLst>
          </a:custGeom>
          <a:ln w="15875">
            <a:solidFill>
              <a:srgbClr val="52BB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94981" y="1994319"/>
            <a:ext cx="1185418" cy="406234"/>
          </a:xfrm>
          <a:custGeom>
            <a:avLst/>
            <a:gdLst/>
            <a:ahLst/>
            <a:cxnLst/>
            <a:rect l="l" t="t" r="r" b="b"/>
            <a:pathLst>
              <a:path w="1185418" h="406234">
                <a:moveTo>
                  <a:pt x="0" y="406234"/>
                </a:moveTo>
                <a:lnTo>
                  <a:pt x="1185418" y="406234"/>
                </a:lnTo>
                <a:lnTo>
                  <a:pt x="1185418" y="0"/>
                </a:lnTo>
                <a:lnTo>
                  <a:pt x="0" y="0"/>
                </a:lnTo>
                <a:lnTo>
                  <a:pt x="0" y="4062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94981" y="1994319"/>
            <a:ext cx="1185418" cy="406234"/>
          </a:xfrm>
          <a:custGeom>
            <a:avLst/>
            <a:gdLst/>
            <a:ahLst/>
            <a:cxnLst/>
            <a:rect l="l" t="t" r="r" b="b"/>
            <a:pathLst>
              <a:path w="1185418" h="406234">
                <a:moveTo>
                  <a:pt x="0" y="406234"/>
                </a:moveTo>
                <a:lnTo>
                  <a:pt x="1185418" y="406234"/>
                </a:lnTo>
                <a:lnTo>
                  <a:pt x="1185418" y="0"/>
                </a:lnTo>
                <a:lnTo>
                  <a:pt x="0" y="0"/>
                </a:lnTo>
                <a:lnTo>
                  <a:pt x="0" y="406234"/>
                </a:lnTo>
                <a:close/>
              </a:path>
            </a:pathLst>
          </a:custGeom>
          <a:ln w="15875">
            <a:solidFill>
              <a:srgbClr val="52BB6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5936" y="2866135"/>
            <a:ext cx="762" cy="2721737"/>
          </a:xfrm>
          <a:custGeom>
            <a:avLst/>
            <a:gdLst/>
            <a:ahLst/>
            <a:cxnLst/>
            <a:rect l="l" t="t" r="r" b="b"/>
            <a:pathLst>
              <a:path w="762" h="2721737">
                <a:moveTo>
                  <a:pt x="0" y="0"/>
                </a:moveTo>
                <a:lnTo>
                  <a:pt x="762" y="2721737"/>
                </a:lnTo>
              </a:path>
            </a:pathLst>
          </a:custGeom>
          <a:ln w="15875">
            <a:solidFill>
              <a:srgbClr val="46A45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940">
              <a:lnSpc>
                <a:spcPct val="100000"/>
              </a:lnSpc>
            </a:pPr>
            <a:r>
              <a:rPr sz="4400" dirty="0" smtClean="0">
                <a:solidFill>
                  <a:srgbClr val="FFFFFF"/>
                </a:solidFill>
                <a:latin typeface="標楷體"/>
                <a:cs typeface="標楷體"/>
              </a:rPr>
              <a:t>再</a:t>
            </a:r>
            <a:r>
              <a:rPr sz="4400" spc="-15" dirty="0" smtClean="0">
                <a:solidFill>
                  <a:srgbClr val="FFFFFF"/>
                </a:solidFill>
                <a:latin typeface="標楷體"/>
                <a:cs typeface="標楷體"/>
              </a:rPr>
              <a:t>任</a:t>
            </a:r>
            <a:r>
              <a:rPr sz="4400" spc="0" dirty="0" smtClean="0">
                <a:solidFill>
                  <a:srgbClr val="FFFFFF"/>
                </a:solidFill>
                <a:latin typeface="標楷體"/>
                <a:cs typeface="標楷體"/>
              </a:rPr>
              <a:t>公職基</a:t>
            </a:r>
            <a:r>
              <a:rPr sz="4400" spc="-15" dirty="0" smtClean="0">
                <a:solidFill>
                  <a:srgbClr val="FFFFFF"/>
                </a:solidFill>
                <a:latin typeface="標楷體"/>
                <a:cs typeface="標楷體"/>
              </a:rPr>
              <a:t>本</a:t>
            </a:r>
            <a:r>
              <a:rPr sz="4400" spc="0" dirty="0" smtClean="0">
                <a:solidFill>
                  <a:srgbClr val="FFFFFF"/>
                </a:solidFill>
                <a:latin typeface="標楷體"/>
                <a:cs typeface="標楷體"/>
              </a:rPr>
              <a:t>工資認定</a:t>
            </a:r>
            <a:endParaRPr sz="4400">
              <a:latin typeface="標楷體"/>
              <a:cs typeface="標楷體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91990" y="6357620"/>
            <a:ext cx="16256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888888"/>
                </a:solidFill>
                <a:latin typeface="Tahoma"/>
                <a:cs typeface="Tahoma"/>
              </a:rPr>
              <a:t>76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6508" y="856360"/>
            <a:ext cx="2261870" cy="683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 smtClean="0">
                <a:solidFill>
                  <a:srgbClr val="FFFFFF"/>
                </a:solidFill>
                <a:latin typeface="標楷體"/>
                <a:cs typeface="標楷體"/>
              </a:rPr>
              <a:t>過</a:t>
            </a:r>
            <a:r>
              <a:rPr sz="4400" spc="-20" dirty="0" smtClean="0">
                <a:solidFill>
                  <a:srgbClr val="FFFFFF"/>
                </a:solidFill>
                <a:latin typeface="標楷體"/>
                <a:cs typeface="標楷體"/>
              </a:rPr>
              <a:t>渡</a:t>
            </a:r>
            <a:r>
              <a:rPr sz="4400" spc="0" dirty="0" smtClean="0">
                <a:solidFill>
                  <a:srgbClr val="FFFFFF"/>
                </a:solidFill>
                <a:latin typeface="標楷體"/>
                <a:cs typeface="標楷體"/>
              </a:rPr>
              <a:t>規定</a:t>
            </a:r>
            <a:endParaRPr sz="44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9546" y="1772792"/>
            <a:ext cx="4248531" cy="579120"/>
          </a:xfrm>
          <a:custGeom>
            <a:avLst/>
            <a:gdLst/>
            <a:ahLst/>
            <a:cxnLst/>
            <a:rect l="l" t="t" r="r" b="b"/>
            <a:pathLst>
              <a:path w="4248531" h="579120">
                <a:moveTo>
                  <a:pt x="0" y="579120"/>
                </a:moveTo>
                <a:lnTo>
                  <a:pt x="4248531" y="579120"/>
                </a:lnTo>
                <a:lnTo>
                  <a:pt x="4248531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F5C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88027" y="1772792"/>
            <a:ext cx="3837051" cy="579120"/>
          </a:xfrm>
          <a:custGeom>
            <a:avLst/>
            <a:gdLst/>
            <a:ahLst/>
            <a:cxnLst/>
            <a:rect l="l" t="t" r="r" b="b"/>
            <a:pathLst>
              <a:path w="3837051" h="579120">
                <a:moveTo>
                  <a:pt x="0" y="579120"/>
                </a:moveTo>
                <a:lnTo>
                  <a:pt x="3837051" y="579120"/>
                </a:lnTo>
                <a:lnTo>
                  <a:pt x="3837051" y="0"/>
                </a:lnTo>
                <a:lnTo>
                  <a:pt x="0" y="0"/>
                </a:lnTo>
                <a:lnTo>
                  <a:pt x="0" y="579120"/>
                </a:lnTo>
                <a:close/>
              </a:path>
            </a:pathLst>
          </a:custGeom>
          <a:solidFill>
            <a:srgbClr val="F5C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546" y="2351913"/>
            <a:ext cx="4248531" cy="1554480"/>
          </a:xfrm>
          <a:custGeom>
            <a:avLst/>
            <a:gdLst/>
            <a:ahLst/>
            <a:cxnLst/>
            <a:rect l="l" t="t" r="r" b="b"/>
            <a:pathLst>
              <a:path w="4248531" h="1554479">
                <a:moveTo>
                  <a:pt x="0" y="1554480"/>
                </a:moveTo>
                <a:lnTo>
                  <a:pt x="4248531" y="1554480"/>
                </a:lnTo>
                <a:lnTo>
                  <a:pt x="4248531" y="0"/>
                </a:lnTo>
                <a:lnTo>
                  <a:pt x="0" y="0"/>
                </a:lnTo>
                <a:lnTo>
                  <a:pt x="0" y="1554480"/>
                </a:lnTo>
                <a:close/>
              </a:path>
            </a:pathLst>
          </a:custGeom>
          <a:solidFill>
            <a:srgbClr val="FAE8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88027" y="2351913"/>
            <a:ext cx="3837051" cy="1554480"/>
          </a:xfrm>
          <a:custGeom>
            <a:avLst/>
            <a:gdLst/>
            <a:ahLst/>
            <a:cxnLst/>
            <a:rect l="l" t="t" r="r" b="b"/>
            <a:pathLst>
              <a:path w="3837051" h="1554479">
                <a:moveTo>
                  <a:pt x="0" y="1554480"/>
                </a:moveTo>
                <a:lnTo>
                  <a:pt x="3837051" y="1554480"/>
                </a:lnTo>
                <a:lnTo>
                  <a:pt x="3837051" y="0"/>
                </a:lnTo>
                <a:lnTo>
                  <a:pt x="0" y="0"/>
                </a:lnTo>
                <a:lnTo>
                  <a:pt x="0" y="1554480"/>
                </a:lnTo>
                <a:close/>
              </a:path>
            </a:pathLst>
          </a:custGeom>
          <a:solidFill>
            <a:srgbClr val="FAE8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9546" y="3906392"/>
            <a:ext cx="4248531" cy="822960"/>
          </a:xfrm>
          <a:custGeom>
            <a:avLst/>
            <a:gdLst/>
            <a:ahLst/>
            <a:cxnLst/>
            <a:rect l="l" t="t" r="r" b="b"/>
            <a:pathLst>
              <a:path w="4248531" h="822960">
                <a:moveTo>
                  <a:pt x="0" y="822960"/>
                </a:moveTo>
                <a:lnTo>
                  <a:pt x="4248531" y="822960"/>
                </a:lnTo>
                <a:lnTo>
                  <a:pt x="4248531" y="0"/>
                </a:lnTo>
                <a:lnTo>
                  <a:pt x="0" y="0"/>
                </a:lnTo>
                <a:lnTo>
                  <a:pt x="0" y="822960"/>
                </a:lnTo>
                <a:close/>
              </a:path>
            </a:pathLst>
          </a:custGeom>
          <a:solidFill>
            <a:srgbClr val="FCF4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8027" y="3906392"/>
            <a:ext cx="3837051" cy="822960"/>
          </a:xfrm>
          <a:custGeom>
            <a:avLst/>
            <a:gdLst/>
            <a:ahLst/>
            <a:cxnLst/>
            <a:rect l="l" t="t" r="r" b="b"/>
            <a:pathLst>
              <a:path w="3837051" h="822960">
                <a:moveTo>
                  <a:pt x="0" y="822960"/>
                </a:moveTo>
                <a:lnTo>
                  <a:pt x="3837051" y="822960"/>
                </a:lnTo>
                <a:lnTo>
                  <a:pt x="3837051" y="0"/>
                </a:lnTo>
                <a:lnTo>
                  <a:pt x="0" y="0"/>
                </a:lnTo>
                <a:lnTo>
                  <a:pt x="0" y="822960"/>
                </a:lnTo>
                <a:close/>
              </a:path>
            </a:pathLst>
          </a:custGeom>
          <a:solidFill>
            <a:srgbClr val="FCF4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546" y="4729365"/>
            <a:ext cx="4248531" cy="1480819"/>
          </a:xfrm>
          <a:custGeom>
            <a:avLst/>
            <a:gdLst/>
            <a:ahLst/>
            <a:cxnLst/>
            <a:rect l="l" t="t" r="r" b="b"/>
            <a:pathLst>
              <a:path w="4248531" h="1480819">
                <a:moveTo>
                  <a:pt x="0" y="1480819"/>
                </a:moveTo>
                <a:lnTo>
                  <a:pt x="4248531" y="1480819"/>
                </a:lnTo>
                <a:lnTo>
                  <a:pt x="4248531" y="0"/>
                </a:lnTo>
                <a:lnTo>
                  <a:pt x="0" y="0"/>
                </a:lnTo>
                <a:lnTo>
                  <a:pt x="0" y="1480819"/>
                </a:lnTo>
                <a:close/>
              </a:path>
            </a:pathLst>
          </a:custGeom>
          <a:solidFill>
            <a:srgbClr val="FAE8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8027" y="4729365"/>
            <a:ext cx="3837051" cy="1480819"/>
          </a:xfrm>
          <a:custGeom>
            <a:avLst/>
            <a:gdLst/>
            <a:ahLst/>
            <a:cxnLst/>
            <a:rect l="l" t="t" r="r" b="b"/>
            <a:pathLst>
              <a:path w="3837051" h="1480819">
                <a:moveTo>
                  <a:pt x="0" y="1480819"/>
                </a:moveTo>
                <a:lnTo>
                  <a:pt x="3837051" y="1480819"/>
                </a:lnTo>
                <a:lnTo>
                  <a:pt x="3837051" y="0"/>
                </a:lnTo>
                <a:lnTo>
                  <a:pt x="0" y="0"/>
                </a:lnTo>
                <a:lnTo>
                  <a:pt x="0" y="1480819"/>
                </a:lnTo>
                <a:close/>
              </a:path>
            </a:pathLst>
          </a:custGeom>
          <a:solidFill>
            <a:srgbClr val="FAE8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8027" y="1766442"/>
            <a:ext cx="0" cy="4450092"/>
          </a:xfrm>
          <a:custGeom>
            <a:avLst/>
            <a:gdLst/>
            <a:ahLst/>
            <a:cxnLst/>
            <a:rect l="l" t="t" r="r" b="b"/>
            <a:pathLst>
              <a:path h="4450092">
                <a:moveTo>
                  <a:pt x="0" y="0"/>
                </a:moveTo>
                <a:lnTo>
                  <a:pt x="0" y="44500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3196" y="2351913"/>
            <a:ext cx="8098231" cy="0"/>
          </a:xfrm>
          <a:custGeom>
            <a:avLst/>
            <a:gdLst/>
            <a:ahLst/>
            <a:cxnLst/>
            <a:rect l="l" t="t" r="r" b="b"/>
            <a:pathLst>
              <a:path w="8098231">
                <a:moveTo>
                  <a:pt x="0" y="0"/>
                </a:moveTo>
                <a:lnTo>
                  <a:pt x="8098231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196" y="3906392"/>
            <a:ext cx="8098231" cy="0"/>
          </a:xfrm>
          <a:custGeom>
            <a:avLst/>
            <a:gdLst/>
            <a:ahLst/>
            <a:cxnLst/>
            <a:rect l="l" t="t" r="r" b="b"/>
            <a:pathLst>
              <a:path w="8098231">
                <a:moveTo>
                  <a:pt x="0" y="0"/>
                </a:moveTo>
                <a:lnTo>
                  <a:pt x="809823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196" y="4729353"/>
            <a:ext cx="8098231" cy="0"/>
          </a:xfrm>
          <a:custGeom>
            <a:avLst/>
            <a:gdLst/>
            <a:ahLst/>
            <a:cxnLst/>
            <a:rect l="l" t="t" r="r" b="b"/>
            <a:pathLst>
              <a:path w="8098231">
                <a:moveTo>
                  <a:pt x="0" y="0"/>
                </a:moveTo>
                <a:lnTo>
                  <a:pt x="809823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9546" y="1766442"/>
            <a:ext cx="0" cy="4450092"/>
          </a:xfrm>
          <a:custGeom>
            <a:avLst/>
            <a:gdLst/>
            <a:ahLst/>
            <a:cxnLst/>
            <a:rect l="l" t="t" r="r" b="b"/>
            <a:pathLst>
              <a:path h="4450092">
                <a:moveTo>
                  <a:pt x="0" y="0"/>
                </a:moveTo>
                <a:lnTo>
                  <a:pt x="0" y="44500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25078" y="1766442"/>
            <a:ext cx="0" cy="4450092"/>
          </a:xfrm>
          <a:custGeom>
            <a:avLst/>
            <a:gdLst/>
            <a:ahLst/>
            <a:cxnLst/>
            <a:rect l="l" t="t" r="r" b="b"/>
            <a:pathLst>
              <a:path h="4450092">
                <a:moveTo>
                  <a:pt x="0" y="0"/>
                </a:moveTo>
                <a:lnTo>
                  <a:pt x="0" y="445009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3196" y="1772792"/>
            <a:ext cx="8098231" cy="0"/>
          </a:xfrm>
          <a:custGeom>
            <a:avLst/>
            <a:gdLst/>
            <a:ahLst/>
            <a:cxnLst/>
            <a:rect l="l" t="t" r="r" b="b"/>
            <a:pathLst>
              <a:path w="8098231">
                <a:moveTo>
                  <a:pt x="0" y="0"/>
                </a:moveTo>
                <a:lnTo>
                  <a:pt x="809823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3196" y="6210185"/>
            <a:ext cx="8098231" cy="0"/>
          </a:xfrm>
          <a:custGeom>
            <a:avLst/>
            <a:gdLst/>
            <a:ahLst/>
            <a:cxnLst/>
            <a:rect l="l" t="t" r="r" b="b"/>
            <a:pathLst>
              <a:path w="8098231">
                <a:moveTo>
                  <a:pt x="0" y="0"/>
                </a:moveTo>
                <a:lnTo>
                  <a:pt x="8098231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0800"/>
              </a:lnSpc>
            </a:pPr>
            <a:r>
              <a:rPr sz="3200" dirty="0" err="1" smtClean="0">
                <a:latin typeface="標楷體"/>
                <a:cs typeface="標楷體"/>
              </a:rPr>
              <a:t>項目</a:t>
            </a:r>
            <a:r>
              <a:rPr sz="3200" dirty="0" smtClean="0">
                <a:latin typeface="標楷體"/>
                <a:cs typeface="標楷體"/>
              </a:rPr>
              <a:t> </a:t>
            </a:r>
            <a:endParaRPr lang="en-US" sz="3200" dirty="0" smtClean="0">
              <a:latin typeface="標楷體"/>
              <a:cs typeface="標楷體"/>
            </a:endParaRPr>
          </a:p>
          <a:p>
            <a:pPr marL="12700" marR="12700">
              <a:lnSpc>
                <a:spcPct val="110800"/>
              </a:lnSpc>
            </a:pPr>
            <a:r>
              <a:rPr sz="2400" dirty="0" err="1" smtClean="0">
                <a:latin typeface="標楷體"/>
                <a:cs typeface="標楷體"/>
              </a:rPr>
              <a:t>遺屬年金制度</a:t>
            </a:r>
            <a:r>
              <a:rPr sz="2400" dirty="0" smtClean="0">
                <a:latin typeface="Candara"/>
                <a:cs typeface="Candara"/>
              </a:rPr>
              <a:t>(</a:t>
            </a:r>
            <a:r>
              <a:rPr sz="2400" dirty="0" smtClean="0">
                <a:latin typeface="標楷體"/>
                <a:cs typeface="標楷體"/>
              </a:rPr>
              <a:t>領有政府預算、 公營事業機構支給相當於退離</a:t>
            </a:r>
            <a:endParaRPr sz="2400" dirty="0">
              <a:latin typeface="標楷體"/>
              <a:cs typeface="標楷體"/>
            </a:endParaRPr>
          </a:p>
          <a:p>
            <a:pPr marL="12700" marR="120650">
              <a:lnSpc>
                <a:spcPts val="2830"/>
              </a:lnSpc>
              <a:spcBef>
                <a:spcPts val="135"/>
              </a:spcBef>
            </a:pPr>
            <a:r>
              <a:rPr sz="2400" dirty="0" smtClean="0">
                <a:latin typeface="標楷體"/>
                <a:cs typeface="標楷體"/>
              </a:rPr>
              <a:t>給與之定期性給付者，不得擇 領遺屬年</a:t>
            </a:r>
            <a:r>
              <a:rPr sz="2400" spc="-5" dirty="0" smtClean="0">
                <a:latin typeface="標楷體"/>
                <a:cs typeface="標楷體"/>
              </a:rPr>
              <a:t>金</a:t>
            </a:r>
            <a:r>
              <a:rPr sz="2400" spc="0" dirty="0" smtClean="0">
                <a:latin typeface="Candara"/>
                <a:cs typeface="Candara"/>
              </a:rPr>
              <a:t>)</a:t>
            </a:r>
            <a:endParaRPr sz="2400" dirty="0">
              <a:latin typeface="Candara"/>
              <a:cs typeface="Candar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  <a:spcBef>
                <a:spcPts val="75"/>
              </a:spcBef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標楷體"/>
                <a:cs typeface="標楷體"/>
              </a:rPr>
              <a:t>取消年資補償金</a:t>
            </a:r>
            <a:endParaRPr sz="2400" dirty="0">
              <a:latin typeface="標楷體"/>
              <a:cs typeface="標楷體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  <a:spcBef>
                <a:spcPts val="83"/>
              </a:spcBef>
            </a:pPr>
            <a:endParaRPr sz="1300" dirty="0"/>
          </a:p>
          <a:p>
            <a:pPr marL="12700" marR="120650" algn="just">
              <a:lnSpc>
                <a:spcPct val="99200"/>
              </a:lnSpc>
            </a:pPr>
            <a:r>
              <a:rPr sz="2400" spc="-5" dirty="0" smtClean="0">
                <a:latin typeface="標楷體"/>
                <a:cs typeface="標楷體"/>
              </a:rPr>
              <a:t>再任私校職務每月薪酬總額達 </a:t>
            </a:r>
            <a:r>
              <a:rPr sz="2400" spc="0" dirty="0" smtClean="0">
                <a:latin typeface="標楷體"/>
                <a:cs typeface="標楷體"/>
              </a:rPr>
              <a:t>法定基本工資者，應停發月退 休金及優惠存款</a:t>
            </a:r>
            <a:endParaRPr sz="2400" dirty="0">
              <a:latin typeface="標楷體"/>
              <a:cs typeface="標楷體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dirty="0" smtClean="0">
                <a:latin typeface="標楷體"/>
                <a:cs typeface="標楷體"/>
              </a:rPr>
              <a:t>過渡</a:t>
            </a:r>
            <a:r>
              <a:rPr sz="3200" spc="-15" dirty="0" smtClean="0">
                <a:latin typeface="標楷體"/>
                <a:cs typeface="標楷體"/>
              </a:rPr>
              <a:t>時</a:t>
            </a:r>
            <a:r>
              <a:rPr sz="3200" spc="0" dirty="0" smtClean="0">
                <a:latin typeface="標楷體"/>
                <a:cs typeface="標楷體"/>
              </a:rPr>
              <a:t>間</a:t>
            </a:r>
            <a:endParaRPr sz="3200" dirty="0">
              <a:latin typeface="標楷體"/>
              <a:cs typeface="標楷體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>
              <a:lnSpc>
                <a:spcPct val="100000"/>
              </a:lnSpc>
            </a:pPr>
            <a:r>
              <a:rPr sz="2400" dirty="0" smtClean="0">
                <a:latin typeface="標楷體"/>
                <a:cs typeface="標楷體"/>
              </a:rPr>
              <a:t>107.7.1施行1年後 </a:t>
            </a:r>
            <a:endParaRPr lang="en-US" sz="2400" dirty="0" smtClean="0">
              <a:latin typeface="標楷體"/>
              <a:cs typeface="標楷體"/>
            </a:endParaRPr>
          </a:p>
          <a:p>
            <a:pPr marL="12700" marR="12700">
              <a:lnSpc>
                <a:spcPct val="100000"/>
              </a:lnSpc>
            </a:pPr>
            <a:r>
              <a:rPr sz="2400" dirty="0" smtClean="0">
                <a:latin typeface="標楷體"/>
                <a:cs typeface="標楷體"/>
              </a:rPr>
              <a:t>自108.7.1以後亡故者適用</a:t>
            </a:r>
            <a:endParaRPr sz="2400" dirty="0">
              <a:latin typeface="標楷體"/>
              <a:cs typeface="標楷體"/>
            </a:endParaRPr>
          </a:p>
          <a:p>
            <a:pPr>
              <a:lnSpc>
                <a:spcPts val="600"/>
              </a:lnSpc>
              <a:spcBef>
                <a:spcPts val="2"/>
              </a:spcBef>
            </a:pPr>
            <a:endParaRPr sz="6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2400" spc="-5" dirty="0" smtClean="0">
                <a:latin typeface="標楷體"/>
                <a:cs typeface="標楷體"/>
              </a:rPr>
              <a:t>107.7.1施行1年後</a:t>
            </a:r>
            <a:endParaRPr sz="2400" dirty="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2400" dirty="0" smtClean="0">
                <a:latin typeface="標楷體"/>
                <a:cs typeface="標楷體"/>
              </a:rPr>
              <a:t>自108.7.1以後退休者適用</a:t>
            </a:r>
            <a:endParaRPr sz="2400" dirty="0">
              <a:latin typeface="標楷體"/>
              <a:cs typeface="標楷體"/>
            </a:endParaRPr>
          </a:p>
          <a:p>
            <a:pPr>
              <a:lnSpc>
                <a:spcPts val="850"/>
              </a:lnSpc>
              <a:spcBef>
                <a:spcPts val="22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2700">
              <a:lnSpc>
                <a:spcPct val="100000"/>
              </a:lnSpc>
            </a:pPr>
            <a:r>
              <a:rPr sz="2400" spc="-5" dirty="0" smtClean="0">
                <a:latin typeface="標楷體"/>
                <a:cs typeface="標楷體"/>
              </a:rPr>
              <a:t>107.7.1施行之日起之下一 </a:t>
            </a:r>
            <a:r>
              <a:rPr sz="2400" spc="0" dirty="0" smtClean="0">
                <a:latin typeface="標楷體"/>
                <a:cs typeface="標楷體"/>
              </a:rPr>
              <a:t>學年度(自107.8.1以後再 任者適用)</a:t>
            </a:r>
            <a:endParaRPr sz="2400" dirty="0">
              <a:latin typeface="標楷體"/>
              <a:cs typeface="標楷體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0427" y="2313545"/>
            <a:ext cx="7515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即原法所稱月撫慰金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3" name="矩形 22"/>
          <p:cNvSpPr/>
          <p:nvPr/>
        </p:nvSpPr>
        <p:spPr>
          <a:xfrm>
            <a:off x="6676874" y="1539620"/>
            <a:ext cx="2514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(107.7.1-108.6.30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支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兼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領月退休金者死亡，遺族領月撫慰金者，仍依原法續領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4" name="矩形 23"/>
          <p:cNvSpPr/>
          <p:nvPr/>
        </p:nvSpPr>
        <p:spPr>
          <a:xfrm>
            <a:off x="2209800" y="3352800"/>
            <a:ext cx="6223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即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領有定期性給付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如領月退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者，其配偶過世，不能再領月撫慰金，現改稱遺屬年金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9516" y="1997964"/>
            <a:ext cx="6542532" cy="4091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63369" y="735076"/>
            <a:ext cx="6739890" cy="683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 smtClean="0">
                <a:solidFill>
                  <a:srgbClr val="FFFFFF"/>
                </a:solidFill>
                <a:latin typeface="標楷體"/>
                <a:cs typeface="標楷體"/>
              </a:rPr>
              <a:t>教</a:t>
            </a:r>
            <a:r>
              <a:rPr sz="4400" spc="15" dirty="0" smtClean="0">
                <a:solidFill>
                  <a:srgbClr val="FFFFFF"/>
                </a:solidFill>
                <a:latin typeface="標楷體"/>
                <a:cs typeface="標楷體"/>
              </a:rPr>
              <a:t>育</a:t>
            </a:r>
            <a:r>
              <a:rPr sz="4400" spc="0" dirty="0" smtClean="0">
                <a:solidFill>
                  <a:srgbClr val="FFFFFF"/>
                </a:solidFill>
                <a:latin typeface="標楷體"/>
                <a:cs typeface="標楷體"/>
              </a:rPr>
              <a:t>部人事處年金改革專區</a:t>
            </a:r>
            <a:endParaRPr sz="44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06697" y="2492882"/>
            <a:ext cx="5085842" cy="1080134"/>
          </a:xfrm>
          <a:custGeom>
            <a:avLst/>
            <a:gdLst/>
            <a:ahLst/>
            <a:cxnLst/>
            <a:rect l="l" t="t" r="r" b="b"/>
            <a:pathLst>
              <a:path w="5085842" h="1080134">
                <a:moveTo>
                  <a:pt x="5085842" y="900176"/>
                </a:moveTo>
                <a:lnTo>
                  <a:pt x="3861688" y="900176"/>
                </a:lnTo>
                <a:lnTo>
                  <a:pt x="3861688" y="1080134"/>
                </a:lnTo>
                <a:lnTo>
                  <a:pt x="5085842" y="1080134"/>
                </a:lnTo>
                <a:lnTo>
                  <a:pt x="5085842" y="900176"/>
                </a:lnTo>
                <a:close/>
              </a:path>
              <a:path w="5085842" h="1080134">
                <a:moveTo>
                  <a:pt x="5085842" y="0"/>
                </a:moveTo>
                <a:lnTo>
                  <a:pt x="3861688" y="0"/>
                </a:lnTo>
                <a:lnTo>
                  <a:pt x="3861688" y="630046"/>
                </a:lnTo>
                <a:lnTo>
                  <a:pt x="0" y="956817"/>
                </a:lnTo>
                <a:lnTo>
                  <a:pt x="3861688" y="900176"/>
                </a:lnTo>
                <a:lnTo>
                  <a:pt x="5085842" y="900176"/>
                </a:lnTo>
                <a:lnTo>
                  <a:pt x="5085842" y="0"/>
                </a:lnTo>
                <a:close/>
              </a:path>
            </a:pathLst>
          </a:custGeom>
          <a:solidFill>
            <a:srgbClr val="9BD4F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6697" y="2492882"/>
            <a:ext cx="5085842" cy="1080134"/>
          </a:xfrm>
          <a:custGeom>
            <a:avLst/>
            <a:gdLst/>
            <a:ahLst/>
            <a:cxnLst/>
            <a:rect l="l" t="t" r="r" b="b"/>
            <a:pathLst>
              <a:path w="5085842" h="1080134">
                <a:moveTo>
                  <a:pt x="3861688" y="0"/>
                </a:moveTo>
                <a:lnTo>
                  <a:pt x="4065651" y="0"/>
                </a:lnTo>
                <a:lnTo>
                  <a:pt x="4371721" y="0"/>
                </a:lnTo>
                <a:lnTo>
                  <a:pt x="5085842" y="0"/>
                </a:lnTo>
                <a:lnTo>
                  <a:pt x="5085842" y="630046"/>
                </a:lnTo>
                <a:lnTo>
                  <a:pt x="5085842" y="900176"/>
                </a:lnTo>
                <a:lnTo>
                  <a:pt x="5085842" y="1080134"/>
                </a:lnTo>
                <a:lnTo>
                  <a:pt x="4371721" y="1080134"/>
                </a:lnTo>
                <a:lnTo>
                  <a:pt x="4065651" y="1080134"/>
                </a:lnTo>
                <a:lnTo>
                  <a:pt x="3861688" y="1080134"/>
                </a:lnTo>
                <a:lnTo>
                  <a:pt x="3861688" y="900176"/>
                </a:lnTo>
                <a:lnTo>
                  <a:pt x="0" y="956817"/>
                </a:lnTo>
                <a:lnTo>
                  <a:pt x="3861688" y="630046"/>
                </a:lnTo>
                <a:lnTo>
                  <a:pt x="3861688" y="0"/>
                </a:lnTo>
                <a:close/>
              </a:path>
            </a:pathLst>
          </a:custGeom>
          <a:ln w="15875">
            <a:solidFill>
              <a:srgbClr val="0A86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761223" y="2732913"/>
            <a:ext cx="1043940" cy="603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2360"/>
              </a:lnSpc>
            </a:pPr>
            <a:r>
              <a:rPr sz="2000" dirty="0" smtClean="0">
                <a:latin typeface="標楷體"/>
                <a:cs typeface="標楷體"/>
              </a:rPr>
              <a:t>年金改革 試算系統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04085" y="3284982"/>
            <a:ext cx="1440180" cy="360045"/>
          </a:xfrm>
          <a:custGeom>
            <a:avLst/>
            <a:gdLst/>
            <a:ahLst/>
            <a:cxnLst/>
            <a:rect l="l" t="t" r="r" b="b"/>
            <a:pathLst>
              <a:path w="1440180" h="360045">
                <a:moveTo>
                  <a:pt x="0" y="360045"/>
                </a:moveTo>
                <a:lnTo>
                  <a:pt x="1440180" y="360045"/>
                </a:lnTo>
                <a:lnTo>
                  <a:pt x="1440180" y="0"/>
                </a:lnTo>
                <a:lnTo>
                  <a:pt x="0" y="0"/>
                </a:lnTo>
                <a:lnTo>
                  <a:pt x="0" y="360045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53533" y="4867147"/>
            <a:ext cx="3811016" cy="1802206"/>
          </a:xfrm>
          <a:custGeom>
            <a:avLst/>
            <a:gdLst/>
            <a:ahLst/>
            <a:cxnLst/>
            <a:rect l="l" t="t" r="r" b="b"/>
            <a:pathLst>
              <a:path w="3811015" h="1802206">
                <a:moveTo>
                  <a:pt x="0" y="0"/>
                </a:moveTo>
                <a:lnTo>
                  <a:pt x="2586863" y="1172146"/>
                </a:lnTo>
                <a:lnTo>
                  <a:pt x="2586863" y="1802206"/>
                </a:lnTo>
                <a:lnTo>
                  <a:pt x="3811016" y="1802206"/>
                </a:lnTo>
                <a:lnTo>
                  <a:pt x="3811016" y="902106"/>
                </a:lnTo>
                <a:lnTo>
                  <a:pt x="2586863" y="902106"/>
                </a:lnTo>
                <a:lnTo>
                  <a:pt x="0" y="0"/>
                </a:lnTo>
                <a:close/>
              </a:path>
              <a:path w="3811015" h="1802206">
                <a:moveTo>
                  <a:pt x="3811016" y="722096"/>
                </a:moveTo>
                <a:lnTo>
                  <a:pt x="2586863" y="722096"/>
                </a:lnTo>
                <a:lnTo>
                  <a:pt x="2586863" y="902106"/>
                </a:lnTo>
                <a:lnTo>
                  <a:pt x="3811016" y="902106"/>
                </a:lnTo>
                <a:lnTo>
                  <a:pt x="3811016" y="722096"/>
                </a:lnTo>
                <a:close/>
              </a:path>
            </a:pathLst>
          </a:custGeom>
          <a:solidFill>
            <a:srgbClr val="ACE1F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53533" y="4867147"/>
            <a:ext cx="3811016" cy="1802206"/>
          </a:xfrm>
          <a:custGeom>
            <a:avLst/>
            <a:gdLst/>
            <a:ahLst/>
            <a:cxnLst/>
            <a:rect l="l" t="t" r="r" b="b"/>
            <a:pathLst>
              <a:path w="3811015" h="1802206">
                <a:moveTo>
                  <a:pt x="2586863" y="722096"/>
                </a:moveTo>
                <a:lnTo>
                  <a:pt x="2790824" y="722096"/>
                </a:lnTo>
                <a:lnTo>
                  <a:pt x="3096894" y="722096"/>
                </a:lnTo>
                <a:lnTo>
                  <a:pt x="3811016" y="722096"/>
                </a:lnTo>
                <a:lnTo>
                  <a:pt x="3811016" y="902106"/>
                </a:lnTo>
                <a:lnTo>
                  <a:pt x="3811016" y="1172146"/>
                </a:lnTo>
                <a:lnTo>
                  <a:pt x="3811016" y="1802206"/>
                </a:lnTo>
                <a:lnTo>
                  <a:pt x="3096894" y="1802206"/>
                </a:lnTo>
                <a:lnTo>
                  <a:pt x="2790824" y="1802206"/>
                </a:lnTo>
                <a:lnTo>
                  <a:pt x="2586863" y="1802206"/>
                </a:lnTo>
                <a:lnTo>
                  <a:pt x="2586863" y="1172146"/>
                </a:lnTo>
                <a:lnTo>
                  <a:pt x="0" y="0"/>
                </a:lnTo>
                <a:lnTo>
                  <a:pt x="2586863" y="902106"/>
                </a:lnTo>
                <a:lnTo>
                  <a:pt x="2586863" y="722096"/>
                </a:lnTo>
                <a:close/>
              </a:path>
            </a:pathLst>
          </a:custGeom>
          <a:ln w="15875">
            <a:solidFill>
              <a:srgbClr val="0192D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833486" y="5830011"/>
            <a:ext cx="1043940" cy="6038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66700" marR="12700" indent="-254635">
              <a:lnSpc>
                <a:spcPts val="2360"/>
              </a:lnSpc>
            </a:pPr>
            <a:r>
              <a:rPr sz="2000" dirty="0" smtClean="0">
                <a:latin typeface="標楷體"/>
                <a:cs typeface="標楷體"/>
              </a:rPr>
              <a:t>年改簡報 資料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214372" y="3645039"/>
            <a:ext cx="2861691" cy="576059"/>
          </a:xfrm>
          <a:custGeom>
            <a:avLst/>
            <a:gdLst/>
            <a:ahLst/>
            <a:cxnLst/>
            <a:rect l="l" t="t" r="r" b="b"/>
            <a:pathLst>
              <a:path w="2861691" h="576059">
                <a:moveTo>
                  <a:pt x="0" y="576059"/>
                </a:moveTo>
                <a:lnTo>
                  <a:pt x="2861691" y="576059"/>
                </a:lnTo>
                <a:lnTo>
                  <a:pt x="2861691" y="0"/>
                </a:lnTo>
                <a:lnTo>
                  <a:pt x="0" y="0"/>
                </a:lnTo>
                <a:lnTo>
                  <a:pt x="0" y="576059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69280" y="3923029"/>
            <a:ext cx="3795268" cy="1162177"/>
          </a:xfrm>
          <a:custGeom>
            <a:avLst/>
            <a:gdLst/>
            <a:ahLst/>
            <a:cxnLst/>
            <a:rect l="l" t="t" r="r" b="b"/>
            <a:pathLst>
              <a:path w="3795268" h="1162177">
                <a:moveTo>
                  <a:pt x="0" y="0"/>
                </a:moveTo>
                <a:lnTo>
                  <a:pt x="2643124" y="532130"/>
                </a:lnTo>
                <a:lnTo>
                  <a:pt x="2643124" y="1162177"/>
                </a:lnTo>
                <a:lnTo>
                  <a:pt x="3795268" y="1162177"/>
                </a:lnTo>
                <a:lnTo>
                  <a:pt x="3795268" y="262001"/>
                </a:lnTo>
                <a:lnTo>
                  <a:pt x="2643124" y="262001"/>
                </a:lnTo>
                <a:lnTo>
                  <a:pt x="0" y="0"/>
                </a:lnTo>
                <a:close/>
              </a:path>
              <a:path w="3795268" h="1162177">
                <a:moveTo>
                  <a:pt x="3795268" y="82042"/>
                </a:moveTo>
                <a:lnTo>
                  <a:pt x="2643124" y="82042"/>
                </a:lnTo>
                <a:lnTo>
                  <a:pt x="2643124" y="262001"/>
                </a:lnTo>
                <a:lnTo>
                  <a:pt x="3795268" y="262001"/>
                </a:lnTo>
                <a:lnTo>
                  <a:pt x="3795268" y="82042"/>
                </a:lnTo>
                <a:close/>
              </a:path>
            </a:pathLst>
          </a:custGeom>
          <a:solidFill>
            <a:srgbClr val="DEF6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69280" y="3923029"/>
            <a:ext cx="3795268" cy="1162177"/>
          </a:xfrm>
          <a:custGeom>
            <a:avLst/>
            <a:gdLst/>
            <a:ahLst/>
            <a:cxnLst/>
            <a:rect l="l" t="t" r="r" b="b"/>
            <a:pathLst>
              <a:path w="3795268" h="1162177">
                <a:moveTo>
                  <a:pt x="2643124" y="82042"/>
                </a:moveTo>
                <a:lnTo>
                  <a:pt x="2835148" y="82042"/>
                </a:lnTo>
                <a:lnTo>
                  <a:pt x="3123184" y="82042"/>
                </a:lnTo>
                <a:lnTo>
                  <a:pt x="3795268" y="82042"/>
                </a:lnTo>
                <a:lnTo>
                  <a:pt x="3795268" y="262001"/>
                </a:lnTo>
                <a:lnTo>
                  <a:pt x="3795268" y="532130"/>
                </a:lnTo>
                <a:lnTo>
                  <a:pt x="3795268" y="1162177"/>
                </a:lnTo>
                <a:lnTo>
                  <a:pt x="3123184" y="1162177"/>
                </a:lnTo>
                <a:lnTo>
                  <a:pt x="2835148" y="1162177"/>
                </a:lnTo>
                <a:lnTo>
                  <a:pt x="2643124" y="1162177"/>
                </a:lnTo>
                <a:lnTo>
                  <a:pt x="2643124" y="532130"/>
                </a:lnTo>
                <a:lnTo>
                  <a:pt x="0" y="0"/>
                </a:lnTo>
                <a:lnTo>
                  <a:pt x="2643124" y="262001"/>
                </a:lnTo>
                <a:lnTo>
                  <a:pt x="2643124" y="82042"/>
                </a:lnTo>
                <a:close/>
              </a:path>
            </a:pathLst>
          </a:custGeom>
          <a:ln w="15874">
            <a:solidFill>
              <a:srgbClr val="31AD5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995031" y="4231132"/>
            <a:ext cx="789940" cy="618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latin typeface="標楷體"/>
                <a:cs typeface="標楷體"/>
              </a:rPr>
              <a:t>年改訊</a:t>
            </a:r>
            <a:endParaRPr sz="2000">
              <a:latin typeface="標楷體"/>
              <a:cs typeface="標楷體"/>
            </a:endParaRPr>
          </a:p>
          <a:p>
            <a:pPr marL="12700">
              <a:lnSpc>
                <a:spcPts val="2365"/>
              </a:lnSpc>
            </a:pPr>
            <a:r>
              <a:rPr sz="2000" dirty="0" smtClean="0">
                <a:latin typeface="標楷體"/>
                <a:cs typeface="標楷體"/>
              </a:rPr>
              <a:t>息說明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04085" y="4219943"/>
            <a:ext cx="2871978" cy="1009281"/>
          </a:xfrm>
          <a:custGeom>
            <a:avLst/>
            <a:gdLst/>
            <a:ahLst/>
            <a:cxnLst/>
            <a:rect l="l" t="t" r="r" b="b"/>
            <a:pathLst>
              <a:path w="2871978" h="1009281">
                <a:moveTo>
                  <a:pt x="0" y="1009281"/>
                </a:moveTo>
                <a:lnTo>
                  <a:pt x="2871978" y="1009281"/>
                </a:lnTo>
                <a:lnTo>
                  <a:pt x="2871978" y="0"/>
                </a:lnTo>
                <a:lnTo>
                  <a:pt x="0" y="0"/>
                </a:lnTo>
                <a:lnTo>
                  <a:pt x="0" y="1009281"/>
                </a:lnTo>
                <a:close/>
              </a:path>
            </a:pathLst>
          </a:custGeom>
          <a:ln w="38099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矩形 16"/>
          <p:cNvSpPr/>
          <p:nvPr/>
        </p:nvSpPr>
        <p:spPr>
          <a:xfrm>
            <a:off x="-31636" y="5038137"/>
            <a:ext cx="26986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本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室連結網頁：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一、教育部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二、銓敘部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三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 err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youtube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說明連結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四、臺中市政府簡報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457200"/>
            <a:ext cx="7467600" cy="838200"/>
          </a:xfrm>
        </p:spPr>
        <p:txBody>
          <a:bodyPr/>
          <a:lstStyle/>
          <a:p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/>
            </a:r>
            <a:b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</a:br>
            <a:r>
              <a:rPr lang="en-US" altLang="zh-TW" sz="2400" dirty="0" smtClean="0">
                <a:latin typeface="Adobe 繁黑體 Std B" pitchFamily="34" charset="-120"/>
                <a:ea typeface="Adobe 繁黑體 Std B" pitchFamily="34" charset="-120"/>
              </a:rPr>
              <a:t>107.07.01</a:t>
            </a:r>
            <a:r>
              <a:rPr lang="zh-TW" altLang="en-US" sz="2400" dirty="0" smtClean="0">
                <a:latin typeface="Adobe 繁黑體 Std B" pitchFamily="34" charset="-120"/>
                <a:ea typeface="Adobe 繁黑體 Std B" pitchFamily="34" charset="-120"/>
              </a:rPr>
              <a:t>退休法施行前、後退休適用之規定差異一覽表</a:t>
            </a:r>
            <a:endParaRPr lang="zh-TW" altLang="en-US" sz="2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0" b="1685"/>
          <a:stretch/>
        </p:blipFill>
        <p:spPr bwMode="auto">
          <a:xfrm>
            <a:off x="152400" y="1676400"/>
            <a:ext cx="8839200" cy="49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9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228600"/>
            <a:ext cx="8695944" cy="24688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47485" y="1824482"/>
            <a:ext cx="2876423" cy="713993"/>
          </a:xfrm>
          <a:custGeom>
            <a:avLst/>
            <a:gdLst/>
            <a:ahLst/>
            <a:cxnLst/>
            <a:rect l="l" t="t" r="r" b="b"/>
            <a:pathLst>
              <a:path w="2876423" h="713993">
                <a:moveTo>
                  <a:pt x="2876423" y="0"/>
                </a:moveTo>
                <a:lnTo>
                  <a:pt x="2869946" y="0"/>
                </a:lnTo>
                <a:lnTo>
                  <a:pt x="2748788" y="20066"/>
                </a:lnTo>
                <a:lnTo>
                  <a:pt x="2625471" y="42418"/>
                </a:lnTo>
                <a:lnTo>
                  <a:pt x="2370455" y="91440"/>
                </a:lnTo>
                <a:lnTo>
                  <a:pt x="2102485" y="149479"/>
                </a:lnTo>
                <a:lnTo>
                  <a:pt x="1821942" y="216408"/>
                </a:lnTo>
                <a:lnTo>
                  <a:pt x="1564640" y="281178"/>
                </a:lnTo>
                <a:lnTo>
                  <a:pt x="841883" y="443992"/>
                </a:lnTo>
                <a:lnTo>
                  <a:pt x="620776" y="488695"/>
                </a:lnTo>
                <a:lnTo>
                  <a:pt x="199771" y="566801"/>
                </a:lnTo>
                <a:lnTo>
                  <a:pt x="0" y="600202"/>
                </a:lnTo>
                <a:lnTo>
                  <a:pt x="270002" y="638175"/>
                </a:lnTo>
                <a:lnTo>
                  <a:pt x="397510" y="653796"/>
                </a:lnTo>
                <a:lnTo>
                  <a:pt x="644144" y="680593"/>
                </a:lnTo>
                <a:lnTo>
                  <a:pt x="873760" y="698373"/>
                </a:lnTo>
                <a:lnTo>
                  <a:pt x="984250" y="705104"/>
                </a:lnTo>
                <a:lnTo>
                  <a:pt x="1092708" y="709549"/>
                </a:lnTo>
                <a:lnTo>
                  <a:pt x="1296797" y="713994"/>
                </a:lnTo>
                <a:lnTo>
                  <a:pt x="1394587" y="713994"/>
                </a:lnTo>
                <a:lnTo>
                  <a:pt x="1583817" y="709549"/>
                </a:lnTo>
                <a:lnTo>
                  <a:pt x="1673098" y="705104"/>
                </a:lnTo>
                <a:lnTo>
                  <a:pt x="1843151" y="691642"/>
                </a:lnTo>
                <a:lnTo>
                  <a:pt x="1926082" y="682752"/>
                </a:lnTo>
                <a:lnTo>
                  <a:pt x="2083435" y="660400"/>
                </a:lnTo>
                <a:lnTo>
                  <a:pt x="2232152" y="633730"/>
                </a:lnTo>
                <a:lnTo>
                  <a:pt x="2372487" y="602488"/>
                </a:lnTo>
                <a:lnTo>
                  <a:pt x="2506472" y="566801"/>
                </a:lnTo>
                <a:lnTo>
                  <a:pt x="2633980" y="526542"/>
                </a:lnTo>
                <a:lnTo>
                  <a:pt x="2755138" y="481965"/>
                </a:lnTo>
                <a:lnTo>
                  <a:pt x="2872105" y="435102"/>
                </a:lnTo>
                <a:lnTo>
                  <a:pt x="2876423" y="432816"/>
                </a:lnTo>
                <a:lnTo>
                  <a:pt x="2876423" y="0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19375" y="1696211"/>
            <a:ext cx="5544439" cy="850138"/>
          </a:xfrm>
          <a:custGeom>
            <a:avLst/>
            <a:gdLst/>
            <a:ahLst/>
            <a:cxnLst/>
            <a:rect l="l" t="t" r="r" b="b"/>
            <a:pathLst>
              <a:path w="5544438" h="850138">
                <a:moveTo>
                  <a:pt x="852424" y="0"/>
                </a:moveTo>
                <a:lnTo>
                  <a:pt x="684529" y="0"/>
                </a:lnTo>
                <a:lnTo>
                  <a:pt x="527176" y="4445"/>
                </a:lnTo>
                <a:lnTo>
                  <a:pt x="380491" y="11049"/>
                </a:lnTo>
                <a:lnTo>
                  <a:pt x="244475" y="22225"/>
                </a:lnTo>
                <a:lnTo>
                  <a:pt x="116839" y="35687"/>
                </a:lnTo>
                <a:lnTo>
                  <a:pt x="0" y="53467"/>
                </a:lnTo>
                <a:lnTo>
                  <a:pt x="333755" y="95885"/>
                </a:lnTo>
                <a:lnTo>
                  <a:pt x="693038" y="156083"/>
                </a:lnTo>
                <a:lnTo>
                  <a:pt x="1077849" y="234188"/>
                </a:lnTo>
                <a:lnTo>
                  <a:pt x="1281938" y="278892"/>
                </a:lnTo>
                <a:lnTo>
                  <a:pt x="1866518" y="421640"/>
                </a:lnTo>
                <a:lnTo>
                  <a:pt x="2559558" y="575691"/>
                </a:lnTo>
                <a:lnTo>
                  <a:pt x="2723261" y="606933"/>
                </a:lnTo>
                <a:lnTo>
                  <a:pt x="2878455" y="638175"/>
                </a:lnTo>
                <a:lnTo>
                  <a:pt x="3031616" y="667131"/>
                </a:lnTo>
                <a:lnTo>
                  <a:pt x="3324987" y="716153"/>
                </a:lnTo>
                <a:lnTo>
                  <a:pt x="3465322" y="738505"/>
                </a:lnTo>
                <a:lnTo>
                  <a:pt x="3733165" y="774192"/>
                </a:lnTo>
                <a:lnTo>
                  <a:pt x="3986149" y="805434"/>
                </a:lnTo>
                <a:lnTo>
                  <a:pt x="4107306" y="816610"/>
                </a:lnTo>
                <a:lnTo>
                  <a:pt x="4336923" y="834517"/>
                </a:lnTo>
                <a:lnTo>
                  <a:pt x="4447413" y="841121"/>
                </a:lnTo>
                <a:lnTo>
                  <a:pt x="4660011" y="850138"/>
                </a:lnTo>
                <a:lnTo>
                  <a:pt x="4857750" y="850138"/>
                </a:lnTo>
                <a:lnTo>
                  <a:pt x="5044821" y="845566"/>
                </a:lnTo>
                <a:lnTo>
                  <a:pt x="5134102" y="841121"/>
                </a:lnTo>
                <a:lnTo>
                  <a:pt x="5221351" y="834517"/>
                </a:lnTo>
                <a:lnTo>
                  <a:pt x="5467985" y="807720"/>
                </a:lnTo>
                <a:lnTo>
                  <a:pt x="5544439" y="796544"/>
                </a:lnTo>
                <a:lnTo>
                  <a:pt x="5297805" y="765302"/>
                </a:lnTo>
                <a:lnTo>
                  <a:pt x="5036312" y="727329"/>
                </a:lnTo>
                <a:lnTo>
                  <a:pt x="4468749" y="629158"/>
                </a:lnTo>
                <a:lnTo>
                  <a:pt x="3835146" y="497586"/>
                </a:lnTo>
                <a:lnTo>
                  <a:pt x="2850896" y="263271"/>
                </a:lnTo>
                <a:lnTo>
                  <a:pt x="2583053" y="205232"/>
                </a:lnTo>
                <a:lnTo>
                  <a:pt x="2327910" y="156083"/>
                </a:lnTo>
                <a:lnTo>
                  <a:pt x="2204592" y="133858"/>
                </a:lnTo>
                <a:lnTo>
                  <a:pt x="2083435" y="113792"/>
                </a:lnTo>
                <a:lnTo>
                  <a:pt x="1966467" y="95885"/>
                </a:lnTo>
                <a:lnTo>
                  <a:pt x="1628393" y="51308"/>
                </a:lnTo>
                <a:lnTo>
                  <a:pt x="1417954" y="31242"/>
                </a:lnTo>
                <a:lnTo>
                  <a:pt x="1220215" y="15621"/>
                </a:lnTo>
                <a:lnTo>
                  <a:pt x="1030986" y="4445"/>
                </a:lnTo>
                <a:lnTo>
                  <a:pt x="852424" y="0"/>
                </a:lnTo>
                <a:close/>
              </a:path>
            </a:pathLst>
          </a:custGeom>
          <a:solidFill>
            <a:srgbClr val="C5E7F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28670" y="1708404"/>
            <a:ext cx="5467984" cy="774318"/>
          </a:xfrm>
          <a:custGeom>
            <a:avLst/>
            <a:gdLst/>
            <a:ahLst/>
            <a:cxnLst/>
            <a:rect l="l" t="t" r="r" b="b"/>
            <a:pathLst>
              <a:path w="5467984" h="774318">
                <a:moveTo>
                  <a:pt x="0" y="78104"/>
                </a:moveTo>
                <a:lnTo>
                  <a:pt x="19177" y="73659"/>
                </a:lnTo>
                <a:lnTo>
                  <a:pt x="76581" y="62483"/>
                </a:lnTo>
                <a:lnTo>
                  <a:pt x="174371" y="46862"/>
                </a:lnTo>
                <a:lnTo>
                  <a:pt x="238125" y="37972"/>
                </a:lnTo>
                <a:lnTo>
                  <a:pt x="312547" y="29082"/>
                </a:lnTo>
                <a:lnTo>
                  <a:pt x="395478" y="22351"/>
                </a:lnTo>
                <a:lnTo>
                  <a:pt x="491109" y="15620"/>
                </a:lnTo>
                <a:lnTo>
                  <a:pt x="595376" y="9016"/>
                </a:lnTo>
                <a:lnTo>
                  <a:pt x="712216" y="4444"/>
                </a:lnTo>
                <a:lnTo>
                  <a:pt x="839851" y="2285"/>
                </a:lnTo>
                <a:lnTo>
                  <a:pt x="978027" y="0"/>
                </a:lnTo>
                <a:lnTo>
                  <a:pt x="1126871" y="2285"/>
                </a:lnTo>
                <a:lnTo>
                  <a:pt x="1286256" y="6730"/>
                </a:lnTo>
                <a:lnTo>
                  <a:pt x="1458468" y="15620"/>
                </a:lnTo>
                <a:lnTo>
                  <a:pt x="1641348" y="26796"/>
                </a:lnTo>
                <a:lnTo>
                  <a:pt x="1834769" y="44703"/>
                </a:lnTo>
                <a:lnTo>
                  <a:pt x="2041017" y="64769"/>
                </a:lnTo>
                <a:lnTo>
                  <a:pt x="2259965" y="89280"/>
                </a:lnTo>
                <a:lnTo>
                  <a:pt x="2489581" y="118236"/>
                </a:lnTo>
                <a:lnTo>
                  <a:pt x="2731897" y="154050"/>
                </a:lnTo>
                <a:lnTo>
                  <a:pt x="2984881" y="194182"/>
                </a:lnTo>
                <a:lnTo>
                  <a:pt x="3250692" y="241045"/>
                </a:lnTo>
                <a:lnTo>
                  <a:pt x="3529203" y="296798"/>
                </a:lnTo>
                <a:lnTo>
                  <a:pt x="3820414" y="356996"/>
                </a:lnTo>
                <a:lnTo>
                  <a:pt x="4124452" y="423925"/>
                </a:lnTo>
                <a:lnTo>
                  <a:pt x="4441190" y="499871"/>
                </a:lnTo>
                <a:lnTo>
                  <a:pt x="4770755" y="582421"/>
                </a:lnTo>
                <a:lnTo>
                  <a:pt x="5113020" y="673861"/>
                </a:lnTo>
                <a:lnTo>
                  <a:pt x="5467985" y="774318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09463" y="1695069"/>
            <a:ext cx="3307969" cy="651510"/>
          </a:xfrm>
          <a:custGeom>
            <a:avLst/>
            <a:gdLst/>
            <a:ahLst/>
            <a:cxnLst/>
            <a:rect l="l" t="t" r="r" b="b"/>
            <a:pathLst>
              <a:path w="3307969" h="651510">
                <a:moveTo>
                  <a:pt x="0" y="651510"/>
                </a:moveTo>
                <a:lnTo>
                  <a:pt x="95631" y="624713"/>
                </a:lnTo>
                <a:lnTo>
                  <a:pt x="357251" y="555625"/>
                </a:lnTo>
                <a:lnTo>
                  <a:pt x="537845" y="508762"/>
                </a:lnTo>
                <a:lnTo>
                  <a:pt x="746252" y="457454"/>
                </a:lnTo>
                <a:lnTo>
                  <a:pt x="978027" y="401574"/>
                </a:lnTo>
                <a:lnTo>
                  <a:pt x="1226693" y="341376"/>
                </a:lnTo>
                <a:lnTo>
                  <a:pt x="1490345" y="283337"/>
                </a:lnTo>
                <a:lnTo>
                  <a:pt x="1760347" y="225298"/>
                </a:lnTo>
                <a:lnTo>
                  <a:pt x="2036699" y="171831"/>
                </a:lnTo>
                <a:lnTo>
                  <a:pt x="2310892" y="120523"/>
                </a:lnTo>
                <a:lnTo>
                  <a:pt x="2447036" y="98171"/>
                </a:lnTo>
                <a:lnTo>
                  <a:pt x="2578862" y="75819"/>
                </a:lnTo>
                <a:lnTo>
                  <a:pt x="2710688" y="58039"/>
                </a:lnTo>
                <a:lnTo>
                  <a:pt x="2838196" y="40132"/>
                </a:lnTo>
                <a:lnTo>
                  <a:pt x="2963672" y="26797"/>
                </a:lnTo>
                <a:lnTo>
                  <a:pt x="3082671" y="15621"/>
                </a:lnTo>
                <a:lnTo>
                  <a:pt x="3197479" y="6731"/>
                </a:lnTo>
                <a:lnTo>
                  <a:pt x="330796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70" y="1679448"/>
            <a:ext cx="8723414" cy="1329817"/>
          </a:xfrm>
          <a:custGeom>
            <a:avLst/>
            <a:gdLst/>
            <a:ahLst/>
            <a:cxnLst/>
            <a:rect l="l" t="t" r="r" b="b"/>
            <a:pathLst>
              <a:path w="8723414" h="1329817">
                <a:moveTo>
                  <a:pt x="1556042" y="0"/>
                </a:moveTo>
                <a:lnTo>
                  <a:pt x="1402753" y="0"/>
                </a:lnTo>
                <a:lnTo>
                  <a:pt x="1258100" y="4445"/>
                </a:lnTo>
                <a:lnTo>
                  <a:pt x="1121829" y="11176"/>
                </a:lnTo>
                <a:lnTo>
                  <a:pt x="874890" y="33401"/>
                </a:lnTo>
                <a:lnTo>
                  <a:pt x="762063" y="49022"/>
                </a:lnTo>
                <a:lnTo>
                  <a:pt x="659892" y="64643"/>
                </a:lnTo>
                <a:lnTo>
                  <a:pt x="564095" y="82550"/>
                </a:lnTo>
                <a:lnTo>
                  <a:pt x="478955" y="102616"/>
                </a:lnTo>
                <a:lnTo>
                  <a:pt x="398056" y="120523"/>
                </a:lnTo>
                <a:lnTo>
                  <a:pt x="327812" y="140589"/>
                </a:lnTo>
                <a:lnTo>
                  <a:pt x="206476" y="178435"/>
                </a:lnTo>
                <a:lnTo>
                  <a:pt x="157518" y="196342"/>
                </a:lnTo>
                <a:lnTo>
                  <a:pt x="51079" y="240919"/>
                </a:lnTo>
                <a:lnTo>
                  <a:pt x="0" y="267716"/>
                </a:lnTo>
                <a:lnTo>
                  <a:pt x="0" y="1329817"/>
                </a:lnTo>
                <a:lnTo>
                  <a:pt x="8719096" y="1329817"/>
                </a:lnTo>
                <a:lnTo>
                  <a:pt x="8723414" y="1323213"/>
                </a:lnTo>
                <a:lnTo>
                  <a:pt x="8723414" y="850138"/>
                </a:lnTo>
                <a:lnTo>
                  <a:pt x="7182142" y="850138"/>
                </a:lnTo>
                <a:lnTo>
                  <a:pt x="7043839" y="847852"/>
                </a:lnTo>
                <a:lnTo>
                  <a:pt x="6899059" y="843407"/>
                </a:lnTo>
                <a:lnTo>
                  <a:pt x="6750088" y="836676"/>
                </a:lnTo>
                <a:lnTo>
                  <a:pt x="6594640" y="825627"/>
                </a:lnTo>
                <a:lnTo>
                  <a:pt x="6260503" y="792099"/>
                </a:lnTo>
                <a:lnTo>
                  <a:pt x="5900712" y="745236"/>
                </a:lnTo>
                <a:lnTo>
                  <a:pt x="5709196" y="716280"/>
                </a:lnTo>
                <a:lnTo>
                  <a:pt x="5509044" y="682752"/>
                </a:lnTo>
                <a:lnTo>
                  <a:pt x="5302542" y="644779"/>
                </a:lnTo>
                <a:lnTo>
                  <a:pt x="4861979" y="557784"/>
                </a:lnTo>
                <a:lnTo>
                  <a:pt x="4136047" y="394970"/>
                </a:lnTo>
                <a:lnTo>
                  <a:pt x="3614458" y="267716"/>
                </a:lnTo>
                <a:lnTo>
                  <a:pt x="3122841" y="165100"/>
                </a:lnTo>
                <a:lnTo>
                  <a:pt x="2892844" y="124968"/>
                </a:lnTo>
                <a:lnTo>
                  <a:pt x="2673642" y="91440"/>
                </a:lnTo>
                <a:lnTo>
                  <a:pt x="2462949" y="62484"/>
                </a:lnTo>
                <a:lnTo>
                  <a:pt x="2262797" y="40132"/>
                </a:lnTo>
                <a:lnTo>
                  <a:pt x="2073313" y="22352"/>
                </a:lnTo>
                <a:lnTo>
                  <a:pt x="1719999" y="2159"/>
                </a:lnTo>
                <a:lnTo>
                  <a:pt x="1556042" y="0"/>
                </a:lnTo>
                <a:close/>
              </a:path>
              <a:path w="8723414" h="1329817">
                <a:moveTo>
                  <a:pt x="8723414" y="568960"/>
                </a:moveTo>
                <a:lnTo>
                  <a:pt x="8638197" y="604647"/>
                </a:lnTo>
                <a:lnTo>
                  <a:pt x="8557298" y="635889"/>
                </a:lnTo>
                <a:lnTo>
                  <a:pt x="8472208" y="664972"/>
                </a:lnTo>
                <a:lnTo>
                  <a:pt x="8295551" y="718439"/>
                </a:lnTo>
                <a:lnTo>
                  <a:pt x="8201825" y="743077"/>
                </a:lnTo>
                <a:lnTo>
                  <a:pt x="8005991" y="783209"/>
                </a:lnTo>
                <a:lnTo>
                  <a:pt x="7901724" y="800989"/>
                </a:lnTo>
                <a:lnTo>
                  <a:pt x="7680363" y="827786"/>
                </a:lnTo>
                <a:lnTo>
                  <a:pt x="7441857" y="845693"/>
                </a:lnTo>
                <a:lnTo>
                  <a:pt x="7314222" y="850138"/>
                </a:lnTo>
                <a:lnTo>
                  <a:pt x="8723414" y="850138"/>
                </a:lnTo>
                <a:lnTo>
                  <a:pt x="8723414" y="568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5541" y="318261"/>
            <a:ext cx="936104" cy="1141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067931" y="3625469"/>
            <a:ext cx="2012442" cy="17404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52447" y="869696"/>
            <a:ext cx="6327140" cy="466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solidFill>
                  <a:srgbClr val="FFFFFF"/>
                </a:solidFill>
                <a:latin typeface="標楷體"/>
                <a:cs typeface="標楷體"/>
              </a:rPr>
              <a:t>調</a:t>
            </a:r>
            <a:r>
              <a:rPr sz="2800" spc="-20" dirty="0" smtClean="0">
                <a:solidFill>
                  <a:srgbClr val="FFFFFF"/>
                </a:solidFill>
                <a:latin typeface="標楷體"/>
                <a:cs typeface="標楷體"/>
              </a:rPr>
              <a:t>降優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惠</a:t>
            </a:r>
            <a:r>
              <a:rPr sz="2800" spc="-20" dirty="0" smtClean="0">
                <a:solidFill>
                  <a:srgbClr val="FFFFFF"/>
                </a:solidFill>
                <a:latin typeface="標楷體"/>
                <a:cs typeface="標楷體"/>
              </a:rPr>
              <a:t>存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款利</a:t>
            </a:r>
            <a:r>
              <a:rPr sz="2800" spc="-15" dirty="0" smtClean="0">
                <a:solidFill>
                  <a:srgbClr val="FFFFFF"/>
                </a:solidFill>
                <a:latin typeface="標楷體"/>
                <a:cs typeface="標楷體"/>
              </a:rPr>
              <a:t>率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：支</a:t>
            </a:r>
            <a:r>
              <a:rPr sz="2800" b="1" spc="-15" dirty="0" smtClean="0">
                <a:solidFill>
                  <a:srgbClr val="FFFFFF"/>
                </a:solidFill>
                <a:latin typeface="Candara"/>
                <a:cs typeface="Candara"/>
              </a:rPr>
              <a:t>(</a:t>
            </a:r>
            <a:r>
              <a:rPr sz="2800" spc="-20" dirty="0" smtClean="0">
                <a:solidFill>
                  <a:srgbClr val="FFFFFF"/>
                </a:solidFill>
                <a:latin typeface="標楷體"/>
                <a:cs typeface="標楷體"/>
              </a:rPr>
              <a:t>兼</a:t>
            </a:r>
            <a:r>
              <a:rPr sz="2800" b="1" spc="-15" dirty="0" smtClean="0">
                <a:solidFill>
                  <a:srgbClr val="FFFFFF"/>
                </a:solidFill>
                <a:latin typeface="Candara"/>
                <a:cs typeface="Candara"/>
              </a:rPr>
              <a:t>)</a:t>
            </a:r>
            <a:r>
              <a:rPr sz="2800" spc="-20" dirty="0" smtClean="0">
                <a:solidFill>
                  <a:srgbClr val="FFFFFF"/>
                </a:solidFill>
                <a:latin typeface="標楷體"/>
                <a:cs typeface="標楷體"/>
              </a:rPr>
              <a:t>領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月退</a:t>
            </a:r>
            <a:r>
              <a:rPr sz="2800" spc="-15" dirty="0" smtClean="0">
                <a:solidFill>
                  <a:srgbClr val="FFFFFF"/>
                </a:solidFill>
                <a:latin typeface="標楷體"/>
                <a:cs typeface="標楷體"/>
              </a:rPr>
              <a:t>休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金者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14069" y="2079370"/>
            <a:ext cx="2459482" cy="1565909"/>
          </a:xfrm>
          <a:custGeom>
            <a:avLst/>
            <a:gdLst/>
            <a:ahLst/>
            <a:cxnLst/>
            <a:rect l="l" t="t" r="r" b="b"/>
            <a:pathLst>
              <a:path w="2459481" h="1565909">
                <a:moveTo>
                  <a:pt x="0" y="1565909"/>
                </a:moveTo>
                <a:lnTo>
                  <a:pt x="2459482" y="1565909"/>
                </a:lnTo>
                <a:lnTo>
                  <a:pt x="2459482" y="0"/>
                </a:lnTo>
                <a:lnTo>
                  <a:pt x="0" y="0"/>
                </a:lnTo>
                <a:lnTo>
                  <a:pt x="0" y="1565909"/>
                </a:lnTo>
                <a:close/>
              </a:path>
            </a:pathLst>
          </a:custGeom>
          <a:solidFill>
            <a:srgbClr val="4584D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14069" y="2079370"/>
            <a:ext cx="2459482" cy="1565909"/>
          </a:xfrm>
          <a:custGeom>
            <a:avLst/>
            <a:gdLst/>
            <a:ahLst/>
            <a:cxnLst/>
            <a:rect l="l" t="t" r="r" b="b"/>
            <a:pathLst>
              <a:path w="2459481" h="1565909">
                <a:moveTo>
                  <a:pt x="0" y="1565909"/>
                </a:moveTo>
                <a:lnTo>
                  <a:pt x="2459482" y="1565909"/>
                </a:lnTo>
                <a:lnTo>
                  <a:pt x="2459482" y="0"/>
                </a:lnTo>
                <a:lnTo>
                  <a:pt x="0" y="0"/>
                </a:lnTo>
                <a:lnTo>
                  <a:pt x="0" y="1565909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5824" y="3656965"/>
            <a:ext cx="7230148" cy="0"/>
          </a:xfrm>
          <a:custGeom>
            <a:avLst/>
            <a:gdLst/>
            <a:ahLst/>
            <a:cxnLst/>
            <a:rect l="l" t="t" r="r" b="b"/>
            <a:pathLst>
              <a:path w="7230148">
                <a:moveTo>
                  <a:pt x="0" y="0"/>
                </a:moveTo>
                <a:lnTo>
                  <a:pt x="7230148" y="0"/>
                </a:lnTo>
              </a:path>
            </a:pathLst>
          </a:custGeom>
          <a:ln w="15875">
            <a:solidFill>
              <a:srgbClr val="2F5C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00783" y="2162555"/>
            <a:ext cx="1677923" cy="13487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047494" y="2306954"/>
            <a:ext cx="840105" cy="1057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dirty="0" smtClean="0">
                <a:solidFill>
                  <a:srgbClr val="C5E7FB"/>
                </a:solidFill>
                <a:latin typeface="標楷體"/>
                <a:cs typeface="標楷體"/>
              </a:rPr>
              <a:t>降至</a:t>
            </a:r>
            <a:endParaRPr sz="3200">
              <a:latin typeface="標楷體"/>
              <a:cs typeface="標楷體"/>
            </a:endParaRPr>
          </a:p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marL="0" algn="ctr">
              <a:lnSpc>
                <a:spcPct val="100000"/>
              </a:lnSpc>
            </a:pPr>
            <a:r>
              <a:rPr sz="3200" spc="5" dirty="0" smtClean="0">
                <a:solidFill>
                  <a:srgbClr val="C5E7FB"/>
                </a:solidFill>
                <a:latin typeface="標楷體"/>
                <a:cs typeface="標楷體"/>
              </a:rPr>
              <a:t>9%</a:t>
            </a:r>
            <a:endParaRPr sz="3200">
              <a:latin typeface="標楷體"/>
              <a:cs typeface="標楷體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96028" y="2377439"/>
            <a:ext cx="1682496" cy="13487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144261" y="2522982"/>
            <a:ext cx="839469" cy="1057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3200" dirty="0" smtClean="0">
                <a:solidFill>
                  <a:srgbClr val="6F2F9F"/>
                </a:solidFill>
                <a:latin typeface="標楷體"/>
                <a:cs typeface="標楷體"/>
              </a:rPr>
              <a:t>降至</a:t>
            </a:r>
            <a:endParaRPr sz="3200">
              <a:latin typeface="標楷體"/>
              <a:cs typeface="標楷體"/>
            </a:endParaRPr>
          </a:p>
          <a:p>
            <a:pPr>
              <a:lnSpc>
                <a:spcPts val="500"/>
              </a:lnSpc>
              <a:spcBef>
                <a:spcPts val="42"/>
              </a:spcBef>
            </a:pPr>
            <a:endParaRPr sz="500"/>
          </a:p>
          <a:p>
            <a:pPr marL="0" algn="ctr">
              <a:lnSpc>
                <a:spcPct val="100000"/>
              </a:lnSpc>
            </a:pPr>
            <a:r>
              <a:rPr sz="3200" dirty="0" smtClean="0">
                <a:solidFill>
                  <a:srgbClr val="FF0000"/>
                </a:solidFill>
                <a:latin typeface="標楷體"/>
                <a:cs typeface="標楷體"/>
              </a:rPr>
              <a:t>0%</a:t>
            </a:r>
            <a:endParaRPr sz="3200">
              <a:latin typeface="標楷體"/>
              <a:cs typeface="標楷體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16177" y="3716908"/>
            <a:ext cx="218567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252525"/>
                </a:solidFill>
                <a:latin typeface="標楷體"/>
                <a:cs typeface="標楷體"/>
              </a:rPr>
              <a:t>107.7</a:t>
            </a:r>
            <a:r>
              <a:rPr sz="2000" spc="-15" dirty="0" smtClean="0">
                <a:solidFill>
                  <a:srgbClr val="252525"/>
                </a:solidFill>
                <a:latin typeface="標楷體"/>
                <a:cs typeface="標楷體"/>
              </a:rPr>
              <a:t>.</a:t>
            </a:r>
            <a:r>
              <a:rPr sz="2000" spc="0" dirty="0" smtClean="0">
                <a:solidFill>
                  <a:srgbClr val="252525"/>
                </a:solidFill>
                <a:latin typeface="標楷體"/>
                <a:cs typeface="標楷體"/>
              </a:rPr>
              <a:t>1~109</a:t>
            </a:r>
            <a:r>
              <a:rPr sz="2000" spc="-15" dirty="0" smtClean="0">
                <a:solidFill>
                  <a:srgbClr val="252525"/>
                </a:solidFill>
                <a:latin typeface="標楷體"/>
                <a:cs typeface="標楷體"/>
              </a:rPr>
              <a:t>.</a:t>
            </a:r>
            <a:r>
              <a:rPr sz="2000" spc="0" dirty="0" smtClean="0">
                <a:solidFill>
                  <a:srgbClr val="252525"/>
                </a:solidFill>
                <a:latin typeface="標楷體"/>
                <a:cs typeface="標楷體"/>
              </a:rPr>
              <a:t>12.31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3226" y="3693414"/>
            <a:ext cx="117030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252525"/>
                </a:solidFill>
                <a:latin typeface="標楷體"/>
                <a:cs typeface="標楷體"/>
              </a:rPr>
              <a:t>11</a:t>
            </a:r>
            <a:r>
              <a:rPr sz="2000" spc="-10" dirty="0" smtClean="0">
                <a:solidFill>
                  <a:srgbClr val="252525"/>
                </a:solidFill>
                <a:latin typeface="標楷體"/>
                <a:cs typeface="標楷體"/>
              </a:rPr>
              <a:t>0</a:t>
            </a:r>
            <a:r>
              <a:rPr sz="2000" spc="0" dirty="0" smtClean="0">
                <a:solidFill>
                  <a:srgbClr val="252525"/>
                </a:solidFill>
                <a:latin typeface="標楷體"/>
                <a:cs typeface="標楷體"/>
              </a:rPr>
              <a:t>年以後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423160" y="5735053"/>
            <a:ext cx="5524626" cy="769442"/>
          </a:xfrm>
          <a:custGeom>
            <a:avLst/>
            <a:gdLst/>
            <a:ahLst/>
            <a:cxnLst/>
            <a:rect l="l" t="t" r="r" b="b"/>
            <a:pathLst>
              <a:path w="5524627" h="769442">
                <a:moveTo>
                  <a:pt x="0" y="769442"/>
                </a:moveTo>
                <a:lnTo>
                  <a:pt x="5524626" y="769442"/>
                </a:lnTo>
                <a:lnTo>
                  <a:pt x="5524626" y="0"/>
                </a:lnTo>
                <a:lnTo>
                  <a:pt x="0" y="0"/>
                </a:lnTo>
                <a:lnTo>
                  <a:pt x="0" y="769442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502535" y="5771184"/>
            <a:ext cx="5313045" cy="683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註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：</a:t>
            </a:r>
            <a:r>
              <a:rPr sz="2200" spc="-30" dirty="0" smtClean="0">
                <a:solidFill>
                  <a:srgbClr val="0000FF"/>
                </a:solidFill>
                <a:latin typeface="標楷體"/>
                <a:cs typeface="標楷體"/>
              </a:rPr>
              <a:t>月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退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休</a:t>
            </a: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總</a:t>
            </a:r>
            <a:r>
              <a:rPr sz="2200" spc="-30" dirty="0" smtClean="0">
                <a:solidFill>
                  <a:srgbClr val="0000FF"/>
                </a:solidFill>
                <a:latin typeface="標楷體"/>
                <a:cs typeface="標楷體"/>
              </a:rPr>
              <a:t>所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得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=優存利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息</a:t>
            </a: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+</a:t>
            </a:r>
            <a:r>
              <a:rPr sz="2200" spc="-30" dirty="0" smtClean="0">
                <a:solidFill>
                  <a:srgbClr val="0000FF"/>
                </a:solidFill>
                <a:latin typeface="標楷體"/>
                <a:cs typeface="標楷體"/>
              </a:rPr>
              <a:t>月退休金</a:t>
            </a:r>
            <a:endParaRPr sz="2200" dirty="0">
              <a:latin typeface="標楷體"/>
              <a:cs typeface="標楷體"/>
            </a:endParaRPr>
          </a:p>
          <a:p>
            <a:pPr marL="550545">
              <a:lnSpc>
                <a:spcPct val="100000"/>
              </a:lnSpc>
            </a:pP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原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即低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於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最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低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保障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金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額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者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，維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持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原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金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額</a:t>
            </a:r>
            <a:endParaRPr sz="2200" dirty="0">
              <a:latin typeface="標楷體"/>
              <a:cs typeface="標楷體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1523" y="4421327"/>
            <a:ext cx="1399286" cy="1785112"/>
          </a:xfrm>
          <a:custGeom>
            <a:avLst/>
            <a:gdLst/>
            <a:ahLst/>
            <a:cxnLst/>
            <a:rect l="l" t="t" r="r" b="b"/>
            <a:pathLst>
              <a:path w="1399286" h="1785112">
                <a:moveTo>
                  <a:pt x="0" y="1785112"/>
                </a:moveTo>
                <a:lnTo>
                  <a:pt x="1399286" y="1785112"/>
                </a:lnTo>
                <a:lnTo>
                  <a:pt x="1399286" y="0"/>
                </a:lnTo>
                <a:lnTo>
                  <a:pt x="0" y="0"/>
                </a:lnTo>
                <a:lnTo>
                  <a:pt x="0" y="1785112"/>
                </a:lnTo>
                <a:close/>
              </a:path>
            </a:pathLst>
          </a:custGeom>
          <a:ln w="15875">
            <a:solidFill>
              <a:srgbClr val="7492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79272" y="4456938"/>
            <a:ext cx="1143635" cy="1689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100000"/>
              </a:lnSpc>
            </a:pPr>
            <a:r>
              <a:rPr sz="2200" spc="-15" dirty="0" smtClean="0">
                <a:solidFill>
                  <a:srgbClr val="0000CC"/>
                </a:solidFill>
                <a:latin typeface="標楷體"/>
                <a:cs typeface="標楷體"/>
              </a:rPr>
              <a:t>調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降後月</a:t>
            </a:r>
            <a:r>
              <a:rPr sz="2200" spc="-15" dirty="0" smtClean="0">
                <a:solidFill>
                  <a:srgbClr val="0000CC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退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休總所</a:t>
            </a:r>
            <a:r>
              <a:rPr sz="2200" spc="-15" dirty="0" smtClean="0">
                <a:solidFill>
                  <a:srgbClr val="0000CC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得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不得低</a:t>
            </a:r>
            <a:r>
              <a:rPr sz="2200" spc="-15" dirty="0" smtClean="0">
                <a:solidFill>
                  <a:srgbClr val="0000CC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於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最低保</a:t>
            </a:r>
            <a:r>
              <a:rPr sz="2200" spc="-15" dirty="0" smtClean="0">
                <a:solidFill>
                  <a:srgbClr val="0000CC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障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金額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696211" y="5093208"/>
            <a:ext cx="6638544" cy="7269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9371" y="5205984"/>
            <a:ext cx="1347215" cy="5242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033771" y="5205984"/>
            <a:ext cx="737615" cy="524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8571" y="5205984"/>
            <a:ext cx="585215" cy="524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2129" y="5394959"/>
            <a:ext cx="1202944" cy="27572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49421" y="4619561"/>
            <a:ext cx="2510663" cy="492442"/>
          </a:xfrm>
          <a:custGeom>
            <a:avLst/>
            <a:gdLst/>
            <a:ahLst/>
            <a:cxnLst/>
            <a:rect l="l" t="t" r="r" b="b"/>
            <a:pathLst>
              <a:path w="2510663" h="492442">
                <a:moveTo>
                  <a:pt x="0" y="492442"/>
                </a:moveTo>
                <a:lnTo>
                  <a:pt x="2510663" y="492442"/>
                </a:lnTo>
                <a:lnTo>
                  <a:pt x="2510663" y="0"/>
                </a:lnTo>
                <a:lnTo>
                  <a:pt x="0" y="0"/>
                </a:lnTo>
                <a:lnTo>
                  <a:pt x="0" y="492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749421" y="4619561"/>
            <a:ext cx="2510663" cy="492442"/>
          </a:xfrm>
          <a:custGeom>
            <a:avLst/>
            <a:gdLst/>
            <a:ahLst/>
            <a:cxnLst/>
            <a:rect l="l" t="t" r="r" b="b"/>
            <a:pathLst>
              <a:path w="2510663" h="492442">
                <a:moveTo>
                  <a:pt x="0" y="492442"/>
                </a:moveTo>
                <a:lnTo>
                  <a:pt x="2510663" y="492442"/>
                </a:lnTo>
                <a:lnTo>
                  <a:pt x="2510663" y="0"/>
                </a:lnTo>
                <a:lnTo>
                  <a:pt x="0" y="0"/>
                </a:lnTo>
                <a:lnTo>
                  <a:pt x="0" y="492442"/>
                </a:lnTo>
                <a:close/>
              </a:path>
            </a:pathLst>
          </a:custGeom>
          <a:ln w="15875">
            <a:solidFill>
              <a:srgbClr val="74921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001515" y="4653279"/>
            <a:ext cx="2008505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dirty="0" smtClean="0">
                <a:solidFill>
                  <a:srgbClr val="FF0000"/>
                </a:solidFill>
                <a:latin typeface="標楷體"/>
                <a:cs typeface="標楷體"/>
              </a:rPr>
              <a:t>最低保</a:t>
            </a:r>
            <a:r>
              <a:rPr sz="2600" spc="-15" dirty="0" smtClean="0">
                <a:solidFill>
                  <a:srgbClr val="FF0000"/>
                </a:solidFill>
                <a:latin typeface="標楷體"/>
                <a:cs typeface="標楷體"/>
              </a:rPr>
              <a:t>障</a:t>
            </a:r>
            <a:r>
              <a:rPr sz="2600" spc="0" dirty="0" smtClean="0">
                <a:solidFill>
                  <a:srgbClr val="FF0000"/>
                </a:solidFill>
                <a:latin typeface="標楷體"/>
                <a:cs typeface="標楷體"/>
              </a:rPr>
              <a:t>金額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548881" y="2428951"/>
            <a:ext cx="1545081" cy="110799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48881" y="2428951"/>
            <a:ext cx="1545081" cy="1107998"/>
          </a:xfrm>
          <a:custGeom>
            <a:avLst/>
            <a:gdLst/>
            <a:ahLst/>
            <a:cxnLst/>
            <a:rect l="l" t="t" r="r" b="b"/>
            <a:pathLst>
              <a:path w="1545081" h="1107998">
                <a:moveTo>
                  <a:pt x="0" y="1107998"/>
                </a:moveTo>
                <a:lnTo>
                  <a:pt x="1545081" y="1107998"/>
                </a:lnTo>
                <a:lnTo>
                  <a:pt x="1545081" y="0"/>
                </a:lnTo>
                <a:lnTo>
                  <a:pt x="0" y="0"/>
                </a:lnTo>
                <a:lnTo>
                  <a:pt x="0" y="1107998"/>
                </a:lnTo>
                <a:close/>
              </a:path>
            </a:pathLst>
          </a:custGeom>
          <a:ln w="9525">
            <a:solidFill>
              <a:srgbClr val="5BD07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6750811" y="2463718"/>
            <a:ext cx="1143635" cy="10191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99"/>
              </a:lnSpc>
            </a:pPr>
            <a:r>
              <a:rPr sz="2200" spc="-20" dirty="0" smtClean="0">
                <a:latin typeface="標楷體"/>
                <a:cs typeface="標楷體"/>
              </a:rPr>
              <a:t>調</a:t>
            </a:r>
            <a:r>
              <a:rPr sz="2200" spc="-25" dirty="0" smtClean="0">
                <a:latin typeface="標楷體"/>
                <a:cs typeface="標楷體"/>
              </a:rPr>
              <a:t>降</a:t>
            </a:r>
            <a:r>
              <a:rPr sz="2200" spc="-10" dirty="0" smtClean="0">
                <a:latin typeface="標楷體"/>
                <a:cs typeface="標楷體"/>
              </a:rPr>
              <a:t>至</a:t>
            </a:r>
            <a:r>
              <a:rPr sz="2200" spc="-25" dirty="0" smtClean="0">
                <a:latin typeface="標楷體"/>
                <a:cs typeface="標楷體"/>
              </a:rPr>
              <a:t>0% </a:t>
            </a:r>
            <a:r>
              <a:rPr sz="2200" spc="-20" dirty="0" smtClean="0">
                <a:latin typeface="標楷體"/>
                <a:cs typeface="標楷體"/>
              </a:rPr>
              <a:t>優</a:t>
            </a:r>
            <a:r>
              <a:rPr sz="2200" spc="-25" dirty="0" smtClean="0">
                <a:latin typeface="標楷體"/>
                <a:cs typeface="標楷體"/>
              </a:rPr>
              <a:t>存本金</a:t>
            </a:r>
            <a:r>
              <a:rPr sz="2200" spc="-15" dirty="0" smtClean="0">
                <a:latin typeface="標楷體"/>
                <a:cs typeface="標楷體"/>
              </a:rPr>
              <a:t> </a:t>
            </a:r>
            <a:r>
              <a:rPr sz="2200" spc="-20" dirty="0" smtClean="0">
                <a:latin typeface="標楷體"/>
                <a:cs typeface="標楷體"/>
              </a:rPr>
              <a:t>全</a:t>
            </a:r>
            <a:r>
              <a:rPr sz="2200" spc="-25" dirty="0" smtClean="0">
                <a:latin typeface="標楷體"/>
                <a:cs typeface="標楷體"/>
              </a:rPr>
              <a:t>部領回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2671" y="4512946"/>
            <a:ext cx="936802" cy="278888"/>
          </a:xfrm>
          <a:custGeom>
            <a:avLst/>
            <a:gdLst/>
            <a:ahLst/>
            <a:cxnLst/>
            <a:rect l="l" t="t" r="r" b="b"/>
            <a:pathLst>
              <a:path w="936802" h="278888">
                <a:moveTo>
                  <a:pt x="887501" y="0"/>
                </a:moveTo>
                <a:lnTo>
                  <a:pt x="49301" y="0"/>
                </a:lnTo>
                <a:lnTo>
                  <a:pt x="39934" y="10452"/>
                </a:lnTo>
                <a:lnTo>
                  <a:pt x="17748" y="47936"/>
                </a:lnTo>
                <a:lnTo>
                  <a:pt x="4437" y="92036"/>
                </a:lnTo>
                <a:lnTo>
                  <a:pt x="0" y="139444"/>
                </a:lnTo>
                <a:lnTo>
                  <a:pt x="493" y="155410"/>
                </a:lnTo>
                <a:lnTo>
                  <a:pt x="7888" y="202083"/>
                </a:lnTo>
                <a:lnTo>
                  <a:pt x="24157" y="244345"/>
                </a:lnTo>
                <a:lnTo>
                  <a:pt x="49301" y="278888"/>
                </a:lnTo>
                <a:lnTo>
                  <a:pt x="887501" y="278888"/>
                </a:lnTo>
                <a:lnTo>
                  <a:pt x="912645" y="244345"/>
                </a:lnTo>
                <a:lnTo>
                  <a:pt x="928914" y="202083"/>
                </a:lnTo>
                <a:lnTo>
                  <a:pt x="936309" y="155410"/>
                </a:lnTo>
                <a:lnTo>
                  <a:pt x="936802" y="139444"/>
                </a:lnTo>
                <a:lnTo>
                  <a:pt x="936309" y="123478"/>
                </a:lnTo>
                <a:lnTo>
                  <a:pt x="928914" y="76805"/>
                </a:lnTo>
                <a:lnTo>
                  <a:pt x="912645" y="34543"/>
                </a:lnTo>
                <a:lnTo>
                  <a:pt x="887501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003906" y="6162473"/>
            <a:ext cx="4848235" cy="278888"/>
          </a:xfrm>
          <a:custGeom>
            <a:avLst/>
            <a:gdLst/>
            <a:ahLst/>
            <a:cxnLst/>
            <a:rect l="l" t="t" r="r" b="b"/>
            <a:pathLst>
              <a:path w="4848235" h="278888">
                <a:moveTo>
                  <a:pt x="4798935" y="0"/>
                </a:moveTo>
                <a:lnTo>
                  <a:pt x="49300" y="0"/>
                </a:lnTo>
                <a:lnTo>
                  <a:pt x="39933" y="10452"/>
                </a:lnTo>
                <a:lnTo>
                  <a:pt x="17748" y="47936"/>
                </a:lnTo>
                <a:lnTo>
                  <a:pt x="4437" y="92036"/>
                </a:lnTo>
                <a:lnTo>
                  <a:pt x="0" y="139444"/>
                </a:lnTo>
                <a:lnTo>
                  <a:pt x="493" y="155410"/>
                </a:lnTo>
                <a:lnTo>
                  <a:pt x="7888" y="202083"/>
                </a:lnTo>
                <a:lnTo>
                  <a:pt x="24157" y="244345"/>
                </a:lnTo>
                <a:lnTo>
                  <a:pt x="49300" y="278888"/>
                </a:lnTo>
                <a:lnTo>
                  <a:pt x="4798935" y="278888"/>
                </a:lnTo>
                <a:lnTo>
                  <a:pt x="4824078" y="244345"/>
                </a:lnTo>
                <a:lnTo>
                  <a:pt x="4840347" y="202083"/>
                </a:lnTo>
                <a:lnTo>
                  <a:pt x="4847742" y="155410"/>
                </a:lnTo>
                <a:lnTo>
                  <a:pt x="4848235" y="139444"/>
                </a:lnTo>
                <a:lnTo>
                  <a:pt x="4847742" y="123478"/>
                </a:lnTo>
                <a:lnTo>
                  <a:pt x="4840347" y="76805"/>
                </a:lnTo>
                <a:lnTo>
                  <a:pt x="4824078" y="34543"/>
                </a:lnTo>
                <a:lnTo>
                  <a:pt x="4798935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2678" y="5183760"/>
            <a:ext cx="935278" cy="278888"/>
          </a:xfrm>
          <a:custGeom>
            <a:avLst/>
            <a:gdLst/>
            <a:ahLst/>
            <a:cxnLst/>
            <a:rect l="l" t="t" r="r" b="b"/>
            <a:pathLst>
              <a:path w="935278" h="278888">
                <a:moveTo>
                  <a:pt x="885977" y="0"/>
                </a:moveTo>
                <a:lnTo>
                  <a:pt x="49301" y="0"/>
                </a:lnTo>
                <a:lnTo>
                  <a:pt x="39934" y="10452"/>
                </a:lnTo>
                <a:lnTo>
                  <a:pt x="17748" y="47936"/>
                </a:lnTo>
                <a:lnTo>
                  <a:pt x="4437" y="92036"/>
                </a:lnTo>
                <a:lnTo>
                  <a:pt x="0" y="139444"/>
                </a:lnTo>
                <a:lnTo>
                  <a:pt x="493" y="155410"/>
                </a:lnTo>
                <a:lnTo>
                  <a:pt x="7888" y="202083"/>
                </a:lnTo>
                <a:lnTo>
                  <a:pt x="24157" y="244345"/>
                </a:lnTo>
                <a:lnTo>
                  <a:pt x="49301" y="278888"/>
                </a:lnTo>
                <a:lnTo>
                  <a:pt x="885977" y="278888"/>
                </a:lnTo>
                <a:lnTo>
                  <a:pt x="911121" y="244345"/>
                </a:lnTo>
                <a:lnTo>
                  <a:pt x="927390" y="202083"/>
                </a:lnTo>
                <a:lnTo>
                  <a:pt x="934785" y="155410"/>
                </a:lnTo>
                <a:lnTo>
                  <a:pt x="935278" y="139444"/>
                </a:lnTo>
                <a:lnTo>
                  <a:pt x="934785" y="123478"/>
                </a:lnTo>
                <a:lnTo>
                  <a:pt x="927390" y="76805"/>
                </a:lnTo>
                <a:lnTo>
                  <a:pt x="911121" y="34543"/>
                </a:lnTo>
                <a:lnTo>
                  <a:pt x="885977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42671" y="5519040"/>
            <a:ext cx="1215285" cy="278888"/>
          </a:xfrm>
          <a:custGeom>
            <a:avLst/>
            <a:gdLst/>
            <a:ahLst/>
            <a:cxnLst/>
            <a:rect l="l" t="t" r="r" b="b"/>
            <a:pathLst>
              <a:path w="1215285" h="278888">
                <a:moveTo>
                  <a:pt x="1165984" y="0"/>
                </a:moveTo>
                <a:lnTo>
                  <a:pt x="49301" y="0"/>
                </a:lnTo>
                <a:lnTo>
                  <a:pt x="39934" y="10452"/>
                </a:lnTo>
                <a:lnTo>
                  <a:pt x="17748" y="47936"/>
                </a:lnTo>
                <a:lnTo>
                  <a:pt x="4437" y="92036"/>
                </a:lnTo>
                <a:lnTo>
                  <a:pt x="0" y="139444"/>
                </a:lnTo>
                <a:lnTo>
                  <a:pt x="493" y="155410"/>
                </a:lnTo>
                <a:lnTo>
                  <a:pt x="7888" y="202083"/>
                </a:lnTo>
                <a:lnTo>
                  <a:pt x="24157" y="244345"/>
                </a:lnTo>
                <a:lnTo>
                  <a:pt x="49301" y="278888"/>
                </a:lnTo>
                <a:lnTo>
                  <a:pt x="1165984" y="278888"/>
                </a:lnTo>
                <a:lnTo>
                  <a:pt x="1191128" y="244345"/>
                </a:lnTo>
                <a:lnTo>
                  <a:pt x="1207397" y="202083"/>
                </a:lnTo>
                <a:lnTo>
                  <a:pt x="1214792" y="155410"/>
                </a:lnTo>
                <a:lnTo>
                  <a:pt x="1215285" y="139444"/>
                </a:lnTo>
                <a:lnTo>
                  <a:pt x="1214792" y="123478"/>
                </a:lnTo>
                <a:lnTo>
                  <a:pt x="1207397" y="76805"/>
                </a:lnTo>
                <a:lnTo>
                  <a:pt x="1191128" y="34543"/>
                </a:lnTo>
                <a:lnTo>
                  <a:pt x="1165984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82880" y="5854320"/>
            <a:ext cx="936392" cy="278888"/>
          </a:xfrm>
          <a:custGeom>
            <a:avLst/>
            <a:gdLst/>
            <a:ahLst/>
            <a:cxnLst/>
            <a:rect l="l" t="t" r="r" b="b"/>
            <a:pathLst>
              <a:path w="936392" h="278888">
                <a:moveTo>
                  <a:pt x="887091" y="0"/>
                </a:moveTo>
                <a:lnTo>
                  <a:pt x="49300" y="0"/>
                </a:lnTo>
                <a:lnTo>
                  <a:pt x="39933" y="10452"/>
                </a:lnTo>
                <a:lnTo>
                  <a:pt x="17748" y="47936"/>
                </a:lnTo>
                <a:lnTo>
                  <a:pt x="4437" y="92036"/>
                </a:lnTo>
                <a:lnTo>
                  <a:pt x="0" y="139444"/>
                </a:lnTo>
                <a:lnTo>
                  <a:pt x="493" y="155410"/>
                </a:lnTo>
                <a:lnTo>
                  <a:pt x="7888" y="202083"/>
                </a:lnTo>
                <a:lnTo>
                  <a:pt x="24157" y="244345"/>
                </a:lnTo>
                <a:lnTo>
                  <a:pt x="49300" y="278888"/>
                </a:lnTo>
                <a:lnTo>
                  <a:pt x="887091" y="278888"/>
                </a:lnTo>
                <a:lnTo>
                  <a:pt x="912235" y="244345"/>
                </a:lnTo>
                <a:lnTo>
                  <a:pt x="928504" y="202083"/>
                </a:lnTo>
                <a:lnTo>
                  <a:pt x="935899" y="155410"/>
                </a:lnTo>
                <a:lnTo>
                  <a:pt x="936392" y="139444"/>
                </a:lnTo>
                <a:lnTo>
                  <a:pt x="935899" y="123478"/>
                </a:lnTo>
                <a:lnTo>
                  <a:pt x="928504" y="76805"/>
                </a:lnTo>
                <a:lnTo>
                  <a:pt x="912235" y="34543"/>
                </a:lnTo>
                <a:lnTo>
                  <a:pt x="887091" y="0"/>
                </a:lnTo>
                <a:close/>
              </a:path>
            </a:pathLst>
          </a:custGeom>
          <a:noFill/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矩形 41"/>
          <p:cNvSpPr/>
          <p:nvPr/>
        </p:nvSpPr>
        <p:spPr>
          <a:xfrm>
            <a:off x="1606029" y="1293482"/>
            <a:ext cx="6341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有調整且經調降者才有樓地板保障；原核定退休所得原已低於樓地板者仍為其原金額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727" y="875791"/>
            <a:ext cx="6960234" cy="439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5" dirty="0" smtClean="0">
                <a:solidFill>
                  <a:srgbClr val="FFFFFF"/>
                </a:solidFill>
                <a:latin typeface="標楷體"/>
                <a:cs typeface="標楷體"/>
              </a:rPr>
              <a:t>調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降優惠</a:t>
            </a:r>
            <a:r>
              <a:rPr sz="2800" spc="-25" dirty="0" smtClean="0">
                <a:solidFill>
                  <a:srgbClr val="FFFFFF"/>
                </a:solidFill>
                <a:latin typeface="標楷體"/>
                <a:cs typeface="標楷體"/>
              </a:rPr>
              <a:t>存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款利率</a:t>
            </a:r>
            <a:r>
              <a:rPr sz="2800" spc="-25" dirty="0" smtClean="0">
                <a:solidFill>
                  <a:srgbClr val="FFFFFF"/>
                </a:solidFill>
                <a:latin typeface="標楷體"/>
                <a:cs typeface="標楷體"/>
              </a:rPr>
              <a:t>：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人道關</a:t>
            </a:r>
            <a:r>
              <a:rPr sz="2800" spc="-25" dirty="0" smtClean="0">
                <a:solidFill>
                  <a:srgbClr val="FFFFFF"/>
                </a:solidFill>
                <a:latin typeface="標楷體"/>
                <a:cs typeface="標楷體"/>
              </a:rPr>
              <a:t>懷</a:t>
            </a:r>
            <a:r>
              <a:rPr sz="2800" spc="-30" dirty="0" smtClean="0">
                <a:solidFill>
                  <a:srgbClr val="FFFFFF"/>
                </a:solidFill>
                <a:latin typeface="標楷體"/>
                <a:cs typeface="標楷體"/>
              </a:rPr>
              <a:t>弱勢保</a:t>
            </a:r>
            <a:r>
              <a:rPr sz="2800" spc="0" dirty="0" smtClean="0">
                <a:solidFill>
                  <a:srgbClr val="FFFFFF"/>
                </a:solidFill>
                <a:latin typeface="標楷體"/>
                <a:cs typeface="標楷體"/>
              </a:rPr>
              <a:t>障</a:t>
            </a:r>
            <a:r>
              <a:rPr sz="2800" spc="-10" dirty="0" smtClean="0">
                <a:solidFill>
                  <a:srgbClr val="FFFFFF"/>
                </a:solidFill>
                <a:latin typeface="標楷體"/>
                <a:cs typeface="標楷體"/>
              </a:rPr>
              <a:t>(</a:t>
            </a:r>
            <a:r>
              <a:rPr sz="2800" spc="-25" dirty="0" smtClean="0">
                <a:solidFill>
                  <a:srgbClr val="FFFFFF"/>
                </a:solidFill>
                <a:latin typeface="標楷體"/>
                <a:cs typeface="標楷體"/>
              </a:rPr>
              <a:t>§</a:t>
            </a:r>
            <a:r>
              <a:rPr sz="2800" spc="-10" dirty="0" smtClean="0">
                <a:solidFill>
                  <a:srgbClr val="FFFFFF"/>
                </a:solidFill>
                <a:latin typeface="標楷體"/>
                <a:cs typeface="標楷體"/>
              </a:rPr>
              <a:t>36</a:t>
            </a:r>
            <a:r>
              <a:rPr sz="2800" spc="-15" dirty="0" smtClean="0">
                <a:solidFill>
                  <a:srgbClr val="FFFFFF"/>
                </a:solidFill>
                <a:latin typeface="標楷體"/>
                <a:cs typeface="標楷體"/>
              </a:rPr>
              <a:t>)</a:t>
            </a:r>
            <a:endParaRPr sz="2800">
              <a:latin typeface="標楷體"/>
              <a:cs typeface="標楷體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4118" y="2254377"/>
            <a:ext cx="7697470" cy="3727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10" dirty="0" smtClean="0">
                <a:latin typeface="標楷體"/>
                <a:cs typeface="標楷體"/>
              </a:rPr>
              <a:t>1.</a:t>
            </a:r>
            <a:r>
              <a:rPr sz="2200" spc="-25" dirty="0" smtClean="0">
                <a:latin typeface="標楷體"/>
                <a:cs typeface="標楷體"/>
              </a:rPr>
              <a:t>適用</a:t>
            </a:r>
            <a:r>
              <a:rPr sz="2200" spc="-20" dirty="0" smtClean="0">
                <a:latin typeface="標楷體"/>
                <a:cs typeface="標楷體"/>
              </a:rPr>
              <a:t>對</a:t>
            </a:r>
            <a:r>
              <a:rPr sz="2200" spc="-25" dirty="0" smtClean="0">
                <a:latin typeface="標楷體"/>
                <a:cs typeface="標楷體"/>
              </a:rPr>
              <a:t>象</a:t>
            </a:r>
            <a:r>
              <a:rPr sz="2200" spc="-20" dirty="0" smtClean="0">
                <a:latin typeface="標楷體"/>
                <a:cs typeface="標楷體"/>
              </a:rPr>
              <a:t>：</a:t>
            </a:r>
            <a:r>
              <a:rPr sz="2200" spc="-15" dirty="0" smtClean="0">
                <a:solidFill>
                  <a:srgbClr val="C00000"/>
                </a:solidFill>
                <a:latin typeface="標楷體"/>
                <a:cs typeface="標楷體"/>
              </a:rPr>
              <a:t>支</a:t>
            </a:r>
            <a:r>
              <a:rPr sz="2200" spc="-10" dirty="0" smtClean="0">
                <a:solidFill>
                  <a:srgbClr val="C00000"/>
                </a:solidFill>
                <a:latin typeface="標楷體"/>
                <a:cs typeface="標楷體"/>
              </a:rPr>
              <a:t>(</a:t>
            </a:r>
            <a:r>
              <a:rPr sz="2200" spc="-25" dirty="0" smtClean="0">
                <a:solidFill>
                  <a:srgbClr val="C00000"/>
                </a:solidFill>
                <a:latin typeface="標楷體"/>
                <a:cs typeface="標楷體"/>
              </a:rPr>
              <a:t>兼</a:t>
            </a:r>
            <a:r>
              <a:rPr sz="2200" spc="-10" dirty="0" smtClean="0">
                <a:solidFill>
                  <a:srgbClr val="C00000"/>
                </a:solidFill>
                <a:latin typeface="標楷體"/>
                <a:cs typeface="標楷體"/>
              </a:rPr>
              <a:t>)</a:t>
            </a:r>
            <a:r>
              <a:rPr sz="2200" spc="-25" dirty="0" smtClean="0">
                <a:solidFill>
                  <a:srgbClr val="C00000"/>
                </a:solidFill>
                <a:latin typeface="標楷體"/>
                <a:cs typeface="標楷體"/>
              </a:rPr>
              <a:t>領</a:t>
            </a:r>
            <a:r>
              <a:rPr sz="2200" spc="-20" dirty="0" smtClean="0">
                <a:solidFill>
                  <a:srgbClr val="C00000"/>
                </a:solidFill>
                <a:latin typeface="標楷體"/>
                <a:cs typeface="標楷體"/>
              </a:rPr>
              <a:t>月</a:t>
            </a:r>
            <a:r>
              <a:rPr sz="2200" spc="-25" dirty="0" smtClean="0">
                <a:solidFill>
                  <a:srgbClr val="C00000"/>
                </a:solidFill>
                <a:latin typeface="標楷體"/>
                <a:cs typeface="標楷體"/>
              </a:rPr>
              <a:t>退休</a:t>
            </a:r>
            <a:r>
              <a:rPr sz="2200" spc="-10" dirty="0" smtClean="0">
                <a:solidFill>
                  <a:srgbClr val="C00000"/>
                </a:solidFill>
                <a:latin typeface="標楷體"/>
                <a:cs typeface="標楷體"/>
              </a:rPr>
              <a:t>金</a:t>
            </a:r>
            <a:r>
              <a:rPr sz="2200" spc="-25" dirty="0" smtClean="0">
                <a:latin typeface="標楷體"/>
                <a:cs typeface="標楷體"/>
              </a:rPr>
              <a:t>且</a:t>
            </a:r>
            <a:r>
              <a:rPr sz="2200" spc="-20" dirty="0" smtClean="0">
                <a:latin typeface="標楷體"/>
                <a:cs typeface="標楷體"/>
              </a:rPr>
              <a:t>退</a:t>
            </a:r>
            <a:r>
              <a:rPr sz="2200" spc="-25" dirty="0" smtClean="0">
                <a:latin typeface="標楷體"/>
                <a:cs typeface="標楷體"/>
              </a:rPr>
              <a:t>休所</a:t>
            </a:r>
            <a:r>
              <a:rPr sz="2200" spc="-20" dirty="0" smtClean="0">
                <a:latin typeface="標楷體"/>
                <a:cs typeface="標楷體"/>
              </a:rPr>
              <a:t>得</a:t>
            </a:r>
            <a:r>
              <a:rPr sz="2200" spc="-25" dirty="0" smtClean="0">
                <a:latin typeface="標楷體"/>
                <a:cs typeface="標楷體"/>
              </a:rPr>
              <a:t>低者</a:t>
            </a:r>
            <a:endParaRPr sz="2200" dirty="0">
              <a:latin typeface="標楷體"/>
              <a:cs typeface="標楷體"/>
            </a:endParaRPr>
          </a:p>
          <a:p>
            <a:pPr>
              <a:lnSpc>
                <a:spcPts val="1300"/>
              </a:lnSpc>
              <a:spcBef>
                <a:spcPts val="79"/>
              </a:spcBef>
            </a:pPr>
            <a:endParaRPr sz="1300" dirty="0"/>
          </a:p>
          <a:p>
            <a:pPr marL="205740">
              <a:lnSpc>
                <a:spcPct val="150000"/>
              </a:lnSpc>
            </a:pPr>
            <a:r>
              <a:rPr sz="2200" u="heavy" spc="-25" dirty="0" err="1" smtClean="0">
                <a:solidFill>
                  <a:srgbClr val="0000FF"/>
                </a:solidFill>
                <a:latin typeface="標楷體"/>
                <a:cs typeface="標楷體"/>
              </a:rPr>
              <a:t>每月退休所得，低於替代率調降方案最末年</a:t>
            </a:r>
            <a:r>
              <a:rPr sz="2200" u="heavy" spc="-25" dirty="0" smtClean="0">
                <a:solidFill>
                  <a:srgbClr val="0000FF"/>
                </a:solidFill>
                <a:latin typeface="標楷體"/>
                <a:cs typeface="標楷體"/>
              </a:rPr>
              <a:t>(第</a:t>
            </a:r>
            <a:r>
              <a:rPr sz="2200" u="heavy" spc="-10" dirty="0" smtClean="0">
                <a:solidFill>
                  <a:srgbClr val="0000FF"/>
                </a:solidFill>
                <a:latin typeface="標楷體"/>
                <a:cs typeface="標楷體"/>
              </a:rPr>
              <a:t>11</a:t>
            </a:r>
            <a:r>
              <a:rPr sz="2200" u="heavy" spc="-25" dirty="0" smtClean="0">
                <a:solidFill>
                  <a:srgbClr val="0000FF"/>
                </a:solidFill>
                <a:latin typeface="標楷體"/>
                <a:cs typeface="標楷體"/>
              </a:rPr>
              <a:t>年</a:t>
            </a:r>
            <a:r>
              <a:rPr sz="2200" u="heavy" spc="-10" dirty="0" smtClean="0">
                <a:solidFill>
                  <a:srgbClr val="0000FF"/>
                </a:solidFill>
                <a:latin typeface="標楷體"/>
                <a:cs typeface="標楷體"/>
              </a:rPr>
              <a:t>)</a:t>
            </a:r>
            <a:r>
              <a:rPr sz="2200" u="heavy" spc="-25" dirty="0" err="1" smtClean="0">
                <a:solidFill>
                  <a:srgbClr val="0000FF"/>
                </a:solidFill>
                <a:latin typeface="標楷體"/>
                <a:cs typeface="標楷體"/>
              </a:rPr>
              <a:t>之上限金額</a:t>
            </a:r>
            <a:r>
              <a:rPr lang="zh-TW" altLang="en-US" sz="2200" u="heavy" spc="-25" dirty="0" smtClean="0">
                <a:solidFill>
                  <a:srgbClr val="0000FF"/>
                </a:solidFill>
                <a:latin typeface="標楷體"/>
                <a:cs typeface="標楷體"/>
              </a:rPr>
              <a:t>。</a:t>
            </a:r>
            <a:endParaRPr sz="2200" dirty="0">
              <a:latin typeface="標楷體"/>
              <a:cs typeface="標楷體"/>
            </a:endParaRPr>
          </a:p>
          <a:p>
            <a:pPr marL="279400" marR="12700" indent="-266700">
              <a:lnSpc>
                <a:spcPct val="142500"/>
              </a:lnSpc>
              <a:spcBef>
                <a:spcPts val="270"/>
              </a:spcBef>
            </a:pPr>
            <a:r>
              <a:rPr sz="2200" spc="-15" dirty="0" smtClean="0">
                <a:latin typeface="標楷體"/>
                <a:cs typeface="標楷體"/>
              </a:rPr>
              <a:t>2.</a:t>
            </a:r>
            <a:r>
              <a:rPr sz="2200" spc="-25" dirty="0" smtClean="0">
                <a:latin typeface="標楷體"/>
                <a:cs typeface="標楷體"/>
              </a:rPr>
              <a:t>具體作法：</a:t>
            </a:r>
            <a:r>
              <a:rPr sz="2200" spc="-15" dirty="0" smtClean="0">
                <a:latin typeface="標楷體"/>
                <a:cs typeface="標楷體"/>
              </a:rPr>
              <a:t> </a:t>
            </a:r>
            <a:endParaRPr lang="en-US" sz="2200" spc="-15" dirty="0" smtClean="0">
              <a:latin typeface="標楷體"/>
              <a:cs typeface="標楷體"/>
            </a:endParaRPr>
          </a:p>
          <a:p>
            <a:pPr marL="279400" marR="12700" indent="-266700">
              <a:lnSpc>
                <a:spcPct val="142500"/>
              </a:lnSpc>
              <a:spcBef>
                <a:spcPts val="270"/>
              </a:spcBef>
            </a:pPr>
            <a:r>
              <a:rPr lang="en-US" sz="2200" spc="-15" dirty="0">
                <a:solidFill>
                  <a:srgbClr val="0000FF"/>
                </a:solidFill>
                <a:latin typeface="標楷體"/>
                <a:cs typeface="標楷體"/>
              </a:rPr>
              <a:t> </a:t>
            </a:r>
            <a:r>
              <a:rPr lang="en-US"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 </a:t>
            </a:r>
            <a:r>
              <a:rPr sz="2200" spc="-20" dirty="0" err="1" smtClean="0">
                <a:solidFill>
                  <a:srgbClr val="0000FF"/>
                </a:solidFill>
                <a:latin typeface="標楷體"/>
                <a:cs typeface="標楷體"/>
              </a:rPr>
              <a:t>替</a:t>
            </a:r>
            <a:r>
              <a:rPr sz="2200" spc="-25" dirty="0" err="1" smtClean="0">
                <a:solidFill>
                  <a:srgbClr val="0000FF"/>
                </a:solidFill>
                <a:latin typeface="標楷體"/>
                <a:cs typeface="標楷體"/>
              </a:rPr>
              <a:t>代率</a:t>
            </a:r>
            <a:r>
              <a:rPr sz="2200" spc="-20" dirty="0" err="1" smtClean="0">
                <a:solidFill>
                  <a:srgbClr val="0000FF"/>
                </a:solidFill>
                <a:latin typeface="標楷體"/>
                <a:cs typeface="標楷體"/>
              </a:rPr>
              <a:t>調</a:t>
            </a:r>
            <a:r>
              <a:rPr sz="2200" spc="-25" dirty="0" err="1" smtClean="0">
                <a:solidFill>
                  <a:srgbClr val="0000FF"/>
                </a:solidFill>
                <a:latin typeface="標楷體"/>
                <a:cs typeface="標楷體"/>
              </a:rPr>
              <a:t>降</a:t>
            </a:r>
            <a:r>
              <a:rPr sz="2200" spc="-20" dirty="0" err="1" smtClean="0">
                <a:solidFill>
                  <a:srgbClr val="0000FF"/>
                </a:solidFill>
                <a:latin typeface="標楷體"/>
                <a:cs typeface="標楷體"/>
              </a:rPr>
              <a:t>方</a:t>
            </a:r>
            <a:r>
              <a:rPr sz="2200" spc="-25" dirty="0" err="1" smtClean="0">
                <a:solidFill>
                  <a:srgbClr val="0000FF"/>
                </a:solidFill>
                <a:latin typeface="標楷體"/>
                <a:cs typeface="標楷體"/>
              </a:rPr>
              <a:t>案最</a:t>
            </a:r>
            <a:r>
              <a:rPr sz="2200" spc="-20" dirty="0" err="1" smtClean="0">
                <a:solidFill>
                  <a:srgbClr val="0000FF"/>
                </a:solidFill>
                <a:latin typeface="標楷體"/>
                <a:cs typeface="標楷體"/>
              </a:rPr>
              <a:t>末</a:t>
            </a:r>
            <a:r>
              <a:rPr sz="2200" spc="-10" dirty="0" err="1" smtClean="0">
                <a:solidFill>
                  <a:srgbClr val="0000FF"/>
                </a:solidFill>
                <a:latin typeface="標楷體"/>
                <a:cs typeface="標楷體"/>
              </a:rPr>
              <a:t>年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(</a:t>
            </a: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第</a:t>
            </a:r>
            <a:r>
              <a:rPr sz="2200" spc="-10" dirty="0" smtClean="0">
                <a:solidFill>
                  <a:srgbClr val="0000FF"/>
                </a:solidFill>
                <a:latin typeface="標楷體"/>
                <a:cs typeface="標楷體"/>
              </a:rPr>
              <a:t>1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1</a:t>
            </a: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年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)之上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限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金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額中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，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屬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於公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保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優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存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部分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，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仍</a:t>
            </a:r>
            <a:r>
              <a:rPr sz="2200" spc="-5" dirty="0" smtClean="0">
                <a:solidFill>
                  <a:srgbClr val="0000FF"/>
                </a:solidFill>
                <a:latin typeface="標楷體"/>
                <a:cs typeface="標楷體"/>
              </a:rPr>
              <a:t>照</a:t>
            </a: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18</a:t>
            </a:r>
            <a:r>
              <a:rPr sz="2200" spc="-10" dirty="0" smtClean="0">
                <a:solidFill>
                  <a:srgbClr val="0000FF"/>
                </a:solidFill>
                <a:latin typeface="標楷體"/>
                <a:cs typeface="標楷體"/>
              </a:rPr>
              <a:t>%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利率計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算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其相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應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可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辦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理優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惠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存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款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之本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金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，以</a:t>
            </a:r>
            <a:endParaRPr sz="2200" dirty="0">
              <a:latin typeface="標楷體"/>
              <a:cs typeface="標楷體"/>
            </a:endParaRPr>
          </a:p>
          <a:p>
            <a:pPr>
              <a:lnSpc>
                <a:spcPts val="850"/>
              </a:lnSpc>
              <a:spcBef>
                <a:spcPts val="16"/>
              </a:spcBef>
            </a:pPr>
            <a:endParaRPr sz="850" dirty="0"/>
          </a:p>
          <a:p>
            <a:pPr marL="280670">
              <a:lnSpc>
                <a:spcPct val="100000"/>
              </a:lnSpc>
            </a:pP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適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度保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障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其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退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休權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益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。</a:t>
            </a:r>
            <a:endParaRPr sz="2200" dirty="0">
              <a:latin typeface="標楷體"/>
              <a:cs typeface="標楷體"/>
            </a:endParaRPr>
          </a:p>
          <a:p>
            <a:pPr>
              <a:lnSpc>
                <a:spcPts val="1300"/>
              </a:lnSpc>
              <a:spcBef>
                <a:spcPts val="79"/>
              </a:spcBef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2200" spc="-10" dirty="0" smtClean="0">
                <a:latin typeface="標楷體"/>
                <a:cs typeface="標楷體"/>
              </a:rPr>
              <a:t>3.</a:t>
            </a:r>
            <a:r>
              <a:rPr sz="2200" spc="-25" dirty="0" smtClean="0">
                <a:latin typeface="標楷體"/>
                <a:cs typeface="標楷體"/>
              </a:rPr>
              <a:t>支領</a:t>
            </a:r>
            <a:r>
              <a:rPr sz="2200" spc="-20" dirty="0" smtClean="0">
                <a:latin typeface="標楷體"/>
                <a:cs typeface="標楷體"/>
              </a:rPr>
              <a:t>減</a:t>
            </a:r>
            <a:r>
              <a:rPr sz="2200" spc="-25" dirty="0" smtClean="0">
                <a:latin typeface="標楷體"/>
                <a:cs typeface="標楷體"/>
              </a:rPr>
              <a:t>額</a:t>
            </a:r>
            <a:r>
              <a:rPr sz="2200" spc="-20" dirty="0" smtClean="0">
                <a:latin typeface="標楷體"/>
                <a:cs typeface="標楷體"/>
              </a:rPr>
              <a:t>月</a:t>
            </a:r>
            <a:r>
              <a:rPr sz="2200" spc="-25" dirty="0" smtClean="0">
                <a:latin typeface="標楷體"/>
                <a:cs typeface="標楷體"/>
              </a:rPr>
              <a:t>退休</a:t>
            </a:r>
            <a:r>
              <a:rPr sz="2200" spc="-20" dirty="0" smtClean="0">
                <a:latin typeface="標楷體"/>
                <a:cs typeface="標楷體"/>
              </a:rPr>
              <a:t>金</a:t>
            </a:r>
            <a:r>
              <a:rPr sz="2200" spc="-25" dirty="0" smtClean="0">
                <a:latin typeface="標楷體"/>
                <a:cs typeface="標楷體"/>
              </a:rPr>
              <a:t>者</a:t>
            </a:r>
            <a:r>
              <a:rPr sz="2200" spc="-20" dirty="0" smtClean="0">
                <a:latin typeface="標楷體"/>
                <a:cs typeface="標楷體"/>
              </a:rPr>
              <a:t>，</a:t>
            </a:r>
            <a:r>
              <a:rPr sz="2200" spc="-25" dirty="0" smtClean="0">
                <a:latin typeface="標楷體"/>
                <a:cs typeface="標楷體"/>
              </a:rPr>
              <a:t>不適</a:t>
            </a:r>
            <a:r>
              <a:rPr sz="2200" spc="-20" dirty="0" smtClean="0">
                <a:latin typeface="標楷體"/>
                <a:cs typeface="標楷體"/>
              </a:rPr>
              <a:t>用</a:t>
            </a:r>
            <a:r>
              <a:rPr sz="2200" spc="-25" dirty="0" smtClean="0">
                <a:latin typeface="標楷體"/>
                <a:cs typeface="標楷體"/>
              </a:rPr>
              <a:t>。</a:t>
            </a:r>
            <a:endParaRPr sz="2200" dirty="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732269" y="5209158"/>
            <a:ext cx="2198370" cy="16488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9160" y="1196340"/>
            <a:ext cx="5970270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FFFFFF"/>
                </a:solidFill>
                <a:latin typeface="標楷體"/>
                <a:cs typeface="標楷體"/>
              </a:rPr>
              <a:t>調降優惠存款利率：人道關懷弱</a:t>
            </a:r>
            <a:r>
              <a:rPr sz="2400" spc="5" dirty="0" smtClean="0">
                <a:solidFill>
                  <a:srgbClr val="FFFFFF"/>
                </a:solidFill>
                <a:latin typeface="標楷體"/>
                <a:cs typeface="標楷體"/>
              </a:rPr>
              <a:t>勢</a:t>
            </a:r>
            <a:r>
              <a:rPr sz="2400" spc="0" dirty="0" smtClean="0">
                <a:solidFill>
                  <a:srgbClr val="FFFFFF"/>
                </a:solidFill>
                <a:latin typeface="標楷體"/>
                <a:cs typeface="標楷體"/>
              </a:rPr>
              <a:t>保障(§36)</a:t>
            </a:r>
            <a:endParaRPr sz="24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483739" y="4459859"/>
            <a:ext cx="6156197" cy="2308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83739" y="4459859"/>
            <a:ext cx="6156197" cy="2308891"/>
          </a:xfrm>
          <a:custGeom>
            <a:avLst/>
            <a:gdLst/>
            <a:ahLst/>
            <a:cxnLst/>
            <a:rect l="l" t="t" r="r" b="b"/>
            <a:pathLst>
              <a:path w="6156198" h="2308891">
                <a:moveTo>
                  <a:pt x="0" y="1345399"/>
                </a:moveTo>
                <a:lnTo>
                  <a:pt x="1026033" y="1345399"/>
                </a:lnTo>
                <a:lnTo>
                  <a:pt x="834898" y="0"/>
                </a:lnTo>
                <a:lnTo>
                  <a:pt x="2565146" y="1345399"/>
                </a:lnTo>
                <a:lnTo>
                  <a:pt x="6156197" y="1345399"/>
                </a:lnTo>
                <a:lnTo>
                  <a:pt x="6156197" y="1505991"/>
                </a:lnTo>
                <a:lnTo>
                  <a:pt x="6156197" y="1746859"/>
                </a:lnTo>
                <a:lnTo>
                  <a:pt x="6156197" y="2308891"/>
                </a:lnTo>
                <a:lnTo>
                  <a:pt x="2565146" y="2308891"/>
                </a:lnTo>
                <a:lnTo>
                  <a:pt x="1026033" y="2308891"/>
                </a:lnTo>
                <a:lnTo>
                  <a:pt x="0" y="2308891"/>
                </a:lnTo>
                <a:lnTo>
                  <a:pt x="0" y="1746859"/>
                </a:lnTo>
                <a:lnTo>
                  <a:pt x="0" y="1505991"/>
                </a:lnTo>
                <a:lnTo>
                  <a:pt x="0" y="1345399"/>
                </a:lnTo>
                <a:close/>
              </a:path>
            </a:pathLst>
          </a:custGeom>
          <a:ln w="9524">
            <a:solidFill>
              <a:srgbClr val="A4D0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62860" y="5854496"/>
            <a:ext cx="5897245" cy="866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標楷體"/>
                <a:cs typeface="標楷體"/>
              </a:rPr>
              <a:t>優</a:t>
            </a:r>
            <a:r>
              <a:rPr sz="1400" spc="-5" dirty="0" smtClean="0">
                <a:latin typeface="標楷體"/>
                <a:cs typeface="標楷體"/>
              </a:rPr>
              <a:t>惠</a:t>
            </a:r>
            <a:r>
              <a:rPr sz="1400" spc="0" dirty="0" smtClean="0">
                <a:latin typeface="標楷體"/>
                <a:cs typeface="標楷體"/>
              </a:rPr>
              <a:t>存</a:t>
            </a:r>
            <a:r>
              <a:rPr sz="1400" spc="-10" dirty="0" smtClean="0">
                <a:latin typeface="標楷體"/>
                <a:cs typeface="標楷體"/>
              </a:rPr>
              <a:t>款</a:t>
            </a:r>
            <a:r>
              <a:rPr sz="1400" spc="0" dirty="0" smtClean="0">
                <a:latin typeface="標楷體"/>
                <a:cs typeface="標楷體"/>
              </a:rPr>
              <a:t>利息</a:t>
            </a:r>
            <a:r>
              <a:rPr sz="1400" spc="-10" dirty="0" smtClean="0">
                <a:latin typeface="標楷體"/>
                <a:cs typeface="標楷體"/>
              </a:rPr>
              <a:t>降為0</a:t>
            </a:r>
            <a:r>
              <a:rPr sz="1400" spc="0" dirty="0" smtClean="0">
                <a:latin typeface="標楷體"/>
                <a:cs typeface="標楷體"/>
              </a:rPr>
              <a:t>後，月</a:t>
            </a:r>
            <a:r>
              <a:rPr sz="1400" spc="-10" dirty="0" smtClean="0">
                <a:latin typeface="標楷體"/>
                <a:cs typeface="標楷體"/>
              </a:rPr>
              <a:t>退</a:t>
            </a:r>
            <a:r>
              <a:rPr sz="1400" spc="0" dirty="0" smtClean="0">
                <a:latin typeface="標楷體"/>
                <a:cs typeface="標楷體"/>
              </a:rPr>
              <a:t>休</a:t>
            </a:r>
            <a:r>
              <a:rPr sz="1400" spc="-5" dirty="0" smtClean="0">
                <a:latin typeface="標楷體"/>
                <a:cs typeface="標楷體"/>
              </a:rPr>
              <a:t>金</a:t>
            </a:r>
            <a:r>
              <a:rPr sz="1400" spc="-10" dirty="0" smtClean="0">
                <a:latin typeface="標楷體"/>
                <a:cs typeface="標楷體"/>
              </a:rPr>
              <a:t>43,</a:t>
            </a:r>
            <a:r>
              <a:rPr sz="1400" spc="0" dirty="0" smtClean="0">
                <a:latin typeface="標楷體"/>
                <a:cs typeface="標楷體"/>
              </a:rPr>
              <a:t>3</a:t>
            </a:r>
            <a:r>
              <a:rPr sz="1400" spc="-10" dirty="0" smtClean="0">
                <a:latin typeface="標楷體"/>
                <a:cs typeface="標楷體"/>
              </a:rPr>
              <a:t>02</a:t>
            </a:r>
            <a:r>
              <a:rPr sz="1400" spc="0" dirty="0" smtClean="0">
                <a:latin typeface="標楷體"/>
                <a:cs typeface="標楷體"/>
              </a:rPr>
              <a:t>元，低於</a:t>
            </a:r>
            <a:r>
              <a:rPr sz="1400" spc="-10" dirty="0" smtClean="0">
                <a:latin typeface="標楷體"/>
                <a:cs typeface="標楷體"/>
              </a:rPr>
              <a:t>第11</a:t>
            </a:r>
            <a:r>
              <a:rPr sz="1400" spc="0" dirty="0" smtClean="0">
                <a:latin typeface="標楷體"/>
                <a:cs typeface="標楷體"/>
              </a:rPr>
              <a:t>年</a:t>
            </a:r>
            <a:r>
              <a:rPr sz="1400" spc="-10" dirty="0" smtClean="0">
                <a:latin typeface="標楷體"/>
                <a:cs typeface="標楷體"/>
              </a:rPr>
              <a:t>後</a:t>
            </a:r>
            <a:r>
              <a:rPr sz="1400" spc="0" dirty="0" smtClean="0">
                <a:latin typeface="標楷體"/>
                <a:cs typeface="標楷體"/>
              </a:rPr>
              <a:t>替代率</a:t>
            </a:r>
            <a:endParaRPr sz="14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1400" dirty="0" smtClean="0">
                <a:latin typeface="標楷體"/>
                <a:cs typeface="標楷體"/>
              </a:rPr>
              <a:t>4</a:t>
            </a:r>
            <a:r>
              <a:rPr sz="1400" spc="-10" dirty="0" smtClean="0">
                <a:latin typeface="標楷體"/>
                <a:cs typeface="標楷體"/>
              </a:rPr>
              <a:t>7,</a:t>
            </a:r>
            <a:r>
              <a:rPr sz="1400" spc="0" dirty="0" smtClean="0">
                <a:latin typeface="標楷體"/>
                <a:cs typeface="標楷體"/>
              </a:rPr>
              <a:t>0</a:t>
            </a:r>
            <a:r>
              <a:rPr sz="1400" spc="-10" dirty="0" smtClean="0">
                <a:latin typeface="標楷體"/>
                <a:cs typeface="標楷體"/>
              </a:rPr>
              <a:t>80</a:t>
            </a:r>
            <a:r>
              <a:rPr sz="1400" spc="0" dirty="0" smtClean="0">
                <a:latin typeface="標楷體"/>
                <a:cs typeface="標楷體"/>
              </a:rPr>
              <a:t>*</a:t>
            </a:r>
            <a:r>
              <a:rPr sz="1400" spc="-10" dirty="0" smtClean="0">
                <a:latin typeface="標楷體"/>
                <a:cs typeface="標楷體"/>
              </a:rPr>
              <a:t>2*</a:t>
            </a:r>
            <a:r>
              <a:rPr sz="1400" spc="0" dirty="0" smtClean="0">
                <a:latin typeface="標楷體"/>
                <a:cs typeface="標楷體"/>
              </a:rPr>
              <a:t>5</a:t>
            </a:r>
            <a:r>
              <a:rPr sz="1400" spc="-10" dirty="0" smtClean="0">
                <a:latin typeface="標楷體"/>
                <a:cs typeface="標楷體"/>
              </a:rPr>
              <a:t>2.</a:t>
            </a:r>
            <a:r>
              <a:rPr sz="1400" spc="0" dirty="0" smtClean="0">
                <a:latin typeface="標楷體"/>
                <a:cs typeface="標楷體"/>
              </a:rPr>
              <a:t>5</a:t>
            </a:r>
            <a:r>
              <a:rPr sz="1400" spc="-10" dirty="0" smtClean="0">
                <a:latin typeface="標楷體"/>
                <a:cs typeface="標楷體"/>
              </a:rPr>
              <a:t>%=</a:t>
            </a:r>
            <a:r>
              <a:rPr sz="1400" spc="0" dirty="0" smtClean="0">
                <a:latin typeface="標楷體"/>
                <a:cs typeface="標楷體"/>
              </a:rPr>
              <a:t>4</a:t>
            </a:r>
            <a:r>
              <a:rPr sz="1400" spc="-10" dirty="0" smtClean="0">
                <a:latin typeface="標楷體"/>
                <a:cs typeface="標楷體"/>
              </a:rPr>
              <a:t>9</a:t>
            </a:r>
            <a:r>
              <a:rPr sz="1400" spc="0" dirty="0" smtClean="0">
                <a:latin typeface="標楷體"/>
                <a:cs typeface="標楷體"/>
              </a:rPr>
              <a:t>,</a:t>
            </a:r>
            <a:r>
              <a:rPr sz="1400" spc="-10" dirty="0" smtClean="0">
                <a:latin typeface="標楷體"/>
                <a:cs typeface="標楷體"/>
              </a:rPr>
              <a:t>43</a:t>
            </a:r>
            <a:r>
              <a:rPr sz="1400" spc="5" dirty="0" smtClean="0">
                <a:latin typeface="標楷體"/>
                <a:cs typeface="標楷體"/>
              </a:rPr>
              <a:t>4</a:t>
            </a:r>
            <a:r>
              <a:rPr sz="1400" spc="-5" dirty="0" smtClean="0">
                <a:latin typeface="標楷體"/>
                <a:cs typeface="標楷體"/>
              </a:rPr>
              <a:t>元</a:t>
            </a:r>
            <a:r>
              <a:rPr sz="1400" spc="0" dirty="0" smtClean="0">
                <a:latin typeface="標楷體"/>
                <a:cs typeface="標楷體"/>
              </a:rPr>
              <a:t>。</a:t>
            </a:r>
            <a:endParaRPr sz="1400">
              <a:latin typeface="標楷體"/>
              <a:cs typeface="標楷體"/>
            </a:endParaRPr>
          </a:p>
          <a:p>
            <a:pPr marL="12700" marR="12700">
              <a:lnSpc>
                <a:spcPct val="100000"/>
              </a:lnSpc>
            </a:pPr>
            <a:r>
              <a:rPr sz="1400" dirty="0" smtClean="0">
                <a:latin typeface="標楷體"/>
                <a:cs typeface="標楷體"/>
              </a:rPr>
              <a:t>屬優惠</a:t>
            </a:r>
            <a:r>
              <a:rPr sz="1400" spc="-10" dirty="0" smtClean="0">
                <a:latin typeface="標楷體"/>
                <a:cs typeface="標楷體"/>
              </a:rPr>
              <a:t>存款</a:t>
            </a:r>
            <a:r>
              <a:rPr sz="1400" spc="0" dirty="0" smtClean="0">
                <a:latin typeface="標楷體"/>
                <a:cs typeface="標楷體"/>
              </a:rPr>
              <a:t>利</a:t>
            </a:r>
            <a:r>
              <a:rPr sz="1400" spc="-5" dirty="0" smtClean="0">
                <a:latin typeface="標楷體"/>
                <a:cs typeface="標楷體"/>
              </a:rPr>
              <a:t>息</a:t>
            </a:r>
            <a:r>
              <a:rPr sz="1400" spc="-10" dirty="0" smtClean="0">
                <a:latin typeface="標楷體"/>
                <a:cs typeface="標楷體"/>
              </a:rPr>
              <a:t>49,</a:t>
            </a:r>
            <a:r>
              <a:rPr sz="1400" spc="0" dirty="0" smtClean="0">
                <a:latin typeface="標楷體"/>
                <a:cs typeface="標楷體"/>
              </a:rPr>
              <a:t>4</a:t>
            </a:r>
            <a:r>
              <a:rPr sz="1400" spc="-10" dirty="0" smtClean="0">
                <a:latin typeface="標楷體"/>
                <a:cs typeface="標楷體"/>
              </a:rPr>
              <a:t>3</a:t>
            </a:r>
            <a:r>
              <a:rPr sz="1400" spc="-5" dirty="0" smtClean="0">
                <a:latin typeface="標楷體"/>
                <a:cs typeface="標楷體"/>
              </a:rPr>
              <a:t>4</a:t>
            </a:r>
            <a:r>
              <a:rPr sz="1400" spc="5" dirty="0" smtClean="0">
                <a:latin typeface="標楷體"/>
                <a:cs typeface="標楷體"/>
              </a:rPr>
              <a:t>-</a:t>
            </a:r>
            <a:r>
              <a:rPr sz="1400" spc="-10" dirty="0" smtClean="0">
                <a:latin typeface="標楷體"/>
                <a:cs typeface="標楷體"/>
              </a:rPr>
              <a:t>43</a:t>
            </a:r>
            <a:r>
              <a:rPr sz="1400" spc="0" dirty="0" smtClean="0">
                <a:latin typeface="標楷體"/>
                <a:cs typeface="標楷體"/>
              </a:rPr>
              <a:t>,</a:t>
            </a:r>
            <a:r>
              <a:rPr sz="1400" spc="-10" dirty="0" smtClean="0">
                <a:latin typeface="標楷體"/>
                <a:cs typeface="標楷體"/>
              </a:rPr>
              <a:t>30</a:t>
            </a:r>
            <a:r>
              <a:rPr sz="1400" spc="0" dirty="0" smtClean="0">
                <a:latin typeface="標楷體"/>
                <a:cs typeface="標楷體"/>
              </a:rPr>
              <a:t>2</a:t>
            </a:r>
            <a:r>
              <a:rPr sz="1400" spc="-10" dirty="0" smtClean="0">
                <a:latin typeface="標楷體"/>
                <a:cs typeface="標楷體"/>
              </a:rPr>
              <a:t>=6</a:t>
            </a:r>
            <a:r>
              <a:rPr sz="1400" spc="0" dirty="0" smtClean="0">
                <a:latin typeface="標楷體"/>
                <a:cs typeface="標楷體"/>
              </a:rPr>
              <a:t>,</a:t>
            </a:r>
            <a:r>
              <a:rPr sz="1400" spc="-10" dirty="0" smtClean="0">
                <a:latin typeface="標楷體"/>
                <a:cs typeface="標楷體"/>
              </a:rPr>
              <a:t>13</a:t>
            </a:r>
            <a:r>
              <a:rPr sz="1400" spc="-5" dirty="0" smtClean="0">
                <a:latin typeface="標楷體"/>
                <a:cs typeface="標楷體"/>
              </a:rPr>
              <a:t>2</a:t>
            </a:r>
            <a:r>
              <a:rPr sz="1400" spc="0" dirty="0" smtClean="0">
                <a:latin typeface="標楷體"/>
                <a:cs typeface="標楷體"/>
              </a:rPr>
              <a:t>元部分</a:t>
            </a:r>
            <a:r>
              <a:rPr sz="1400" spc="-10" dirty="0" smtClean="0">
                <a:latin typeface="標楷體"/>
                <a:cs typeface="標楷體"/>
              </a:rPr>
              <a:t>，</a:t>
            </a:r>
            <a:r>
              <a:rPr sz="1400" spc="0" dirty="0" smtClean="0">
                <a:latin typeface="標楷體"/>
                <a:cs typeface="標楷體"/>
              </a:rPr>
              <a:t>仍</a:t>
            </a:r>
            <a:r>
              <a:rPr sz="1400" spc="-5" dirty="0" smtClean="0">
                <a:latin typeface="標楷體"/>
                <a:cs typeface="標楷體"/>
              </a:rPr>
              <a:t>照</a:t>
            </a:r>
            <a:r>
              <a:rPr sz="1400" spc="-10" dirty="0" smtClean="0">
                <a:latin typeface="標楷體"/>
                <a:cs typeface="標楷體"/>
              </a:rPr>
              <a:t>18%</a:t>
            </a:r>
            <a:r>
              <a:rPr sz="1400" spc="0" dirty="0" smtClean="0">
                <a:latin typeface="標楷體"/>
                <a:cs typeface="標楷體"/>
              </a:rPr>
              <a:t>利率計算</a:t>
            </a:r>
            <a:r>
              <a:rPr sz="1400" spc="-10" dirty="0" smtClean="0">
                <a:latin typeface="標楷體"/>
                <a:cs typeface="標楷體"/>
              </a:rPr>
              <a:t>其</a:t>
            </a:r>
            <a:r>
              <a:rPr sz="1400" spc="0" dirty="0" smtClean="0">
                <a:latin typeface="標楷體"/>
                <a:cs typeface="標楷體"/>
              </a:rPr>
              <a:t>相應</a:t>
            </a:r>
            <a:r>
              <a:rPr sz="1400" spc="-10" dirty="0" smtClean="0">
                <a:latin typeface="標楷體"/>
                <a:cs typeface="標楷體"/>
              </a:rPr>
              <a:t>可</a:t>
            </a:r>
            <a:r>
              <a:rPr sz="1400" spc="0" dirty="0" smtClean="0">
                <a:latin typeface="標楷體"/>
                <a:cs typeface="標楷體"/>
              </a:rPr>
              <a:t>辦 理優惠</a:t>
            </a:r>
            <a:r>
              <a:rPr sz="1400" spc="-10" dirty="0" smtClean="0">
                <a:latin typeface="標楷體"/>
                <a:cs typeface="標楷體"/>
              </a:rPr>
              <a:t>存</a:t>
            </a:r>
            <a:r>
              <a:rPr sz="1400" spc="0" dirty="0" smtClean="0">
                <a:latin typeface="標楷體"/>
                <a:cs typeface="標楷體"/>
              </a:rPr>
              <a:t>款</a:t>
            </a:r>
            <a:r>
              <a:rPr sz="1400" spc="-10" dirty="0" smtClean="0">
                <a:latin typeface="標楷體"/>
                <a:cs typeface="標楷體"/>
              </a:rPr>
              <a:t>之本</a:t>
            </a:r>
            <a:r>
              <a:rPr sz="1400" spc="-5" dirty="0" smtClean="0">
                <a:latin typeface="標楷體"/>
                <a:cs typeface="標楷體"/>
              </a:rPr>
              <a:t>金</a:t>
            </a:r>
            <a:r>
              <a:rPr sz="1400" spc="-10" dirty="0" smtClean="0">
                <a:latin typeface="標楷體"/>
                <a:cs typeface="標楷體"/>
              </a:rPr>
              <a:t>(</a:t>
            </a:r>
            <a:r>
              <a:rPr sz="1400" spc="0" dirty="0" smtClean="0">
                <a:latin typeface="標楷體"/>
                <a:cs typeface="標楷體"/>
              </a:rPr>
              <a:t>4</a:t>
            </a:r>
            <a:r>
              <a:rPr sz="1400" spc="-10" dirty="0" smtClean="0">
                <a:latin typeface="標楷體"/>
                <a:cs typeface="標楷體"/>
              </a:rPr>
              <a:t>08</a:t>
            </a:r>
            <a:r>
              <a:rPr sz="1400" spc="0" dirty="0" smtClean="0">
                <a:latin typeface="標楷體"/>
                <a:cs typeface="標楷體"/>
              </a:rPr>
              <a:t>,</a:t>
            </a:r>
            <a:r>
              <a:rPr sz="1400" spc="-10" dirty="0" smtClean="0">
                <a:latin typeface="標楷體"/>
                <a:cs typeface="標楷體"/>
              </a:rPr>
              <a:t>80</a:t>
            </a:r>
            <a:r>
              <a:rPr sz="1400" spc="10" dirty="0" smtClean="0">
                <a:latin typeface="標楷體"/>
                <a:cs typeface="標楷體"/>
              </a:rPr>
              <a:t>0</a:t>
            </a:r>
            <a:r>
              <a:rPr sz="1400" spc="-10" dirty="0" smtClean="0">
                <a:latin typeface="標楷體"/>
                <a:cs typeface="標楷體"/>
              </a:rPr>
              <a:t>)</a:t>
            </a:r>
            <a:r>
              <a:rPr sz="1400" spc="0" dirty="0" smtClean="0">
                <a:latin typeface="標楷體"/>
                <a:cs typeface="標楷體"/>
              </a:rPr>
              <a:t>。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523" y="1844814"/>
            <a:ext cx="8640953" cy="332219"/>
          </a:xfrm>
          <a:custGeom>
            <a:avLst/>
            <a:gdLst/>
            <a:ahLst/>
            <a:cxnLst/>
            <a:rect l="l" t="t" r="r" b="b"/>
            <a:pathLst>
              <a:path w="8640953" h="332219">
                <a:moveTo>
                  <a:pt x="0" y="332219"/>
                </a:moveTo>
                <a:lnTo>
                  <a:pt x="8640953" y="332219"/>
                </a:lnTo>
                <a:lnTo>
                  <a:pt x="8640953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523" y="2177046"/>
            <a:ext cx="954379" cy="332219"/>
          </a:xfrm>
          <a:custGeom>
            <a:avLst/>
            <a:gdLst/>
            <a:ahLst/>
            <a:cxnLst/>
            <a:rect l="l" t="t" r="r" b="b"/>
            <a:pathLst>
              <a:path w="954379" h="332219">
                <a:moveTo>
                  <a:pt x="0" y="332219"/>
                </a:moveTo>
                <a:lnTo>
                  <a:pt x="954379" y="332219"/>
                </a:lnTo>
                <a:lnTo>
                  <a:pt x="95437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5890" y="2177046"/>
            <a:ext cx="722223" cy="332219"/>
          </a:xfrm>
          <a:custGeom>
            <a:avLst/>
            <a:gdLst/>
            <a:ahLst/>
            <a:cxnLst/>
            <a:rect l="l" t="t" r="r" b="b"/>
            <a:pathLst>
              <a:path w="722223" h="332219">
                <a:moveTo>
                  <a:pt x="0" y="332219"/>
                </a:moveTo>
                <a:lnTo>
                  <a:pt x="722223" y="332219"/>
                </a:lnTo>
                <a:lnTo>
                  <a:pt x="722223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8114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24582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1050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7390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3859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10327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06795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3135" y="2177046"/>
            <a:ext cx="696442" cy="332219"/>
          </a:xfrm>
          <a:custGeom>
            <a:avLst/>
            <a:gdLst/>
            <a:ahLst/>
            <a:cxnLst/>
            <a:rect l="l" t="t" r="r" b="b"/>
            <a:pathLst>
              <a:path w="696442" h="332219">
                <a:moveTo>
                  <a:pt x="0" y="332219"/>
                </a:moveTo>
                <a:lnTo>
                  <a:pt x="696442" y="332219"/>
                </a:lnTo>
                <a:lnTo>
                  <a:pt x="696442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99604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96071" y="2177046"/>
            <a:ext cx="696429" cy="332219"/>
          </a:xfrm>
          <a:custGeom>
            <a:avLst/>
            <a:gdLst/>
            <a:ahLst/>
            <a:cxnLst/>
            <a:rect l="l" t="t" r="r" b="b"/>
            <a:pathLst>
              <a:path w="696429" h="332219">
                <a:moveTo>
                  <a:pt x="0" y="332219"/>
                </a:moveTo>
                <a:lnTo>
                  <a:pt x="696429" y="332219"/>
                </a:lnTo>
                <a:lnTo>
                  <a:pt x="696429" y="0"/>
                </a:lnTo>
                <a:lnTo>
                  <a:pt x="0" y="0"/>
                </a:lnTo>
                <a:lnTo>
                  <a:pt x="0" y="332219"/>
                </a:lnTo>
                <a:close/>
              </a:path>
            </a:pathLst>
          </a:custGeom>
          <a:solidFill>
            <a:srgbClr val="9DE2A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5890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8114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24582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21050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7390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713859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0327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06795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03135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99604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196071" y="2173858"/>
            <a:ext cx="0" cy="3351403"/>
          </a:xfrm>
          <a:custGeom>
            <a:avLst/>
            <a:gdLst/>
            <a:ahLst/>
            <a:cxnLst/>
            <a:rect l="l" t="t" r="r" b="b"/>
            <a:pathLst>
              <a:path h="3351403">
                <a:moveTo>
                  <a:pt x="0" y="0"/>
                </a:moveTo>
                <a:lnTo>
                  <a:pt x="0" y="3351403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48348" y="2177033"/>
            <a:ext cx="8647366" cy="0"/>
          </a:xfrm>
          <a:custGeom>
            <a:avLst/>
            <a:gdLst/>
            <a:ahLst/>
            <a:cxnLst/>
            <a:rect l="l" t="t" r="r" b="b"/>
            <a:pathLst>
              <a:path w="8647366">
                <a:moveTo>
                  <a:pt x="0" y="0"/>
                </a:moveTo>
                <a:lnTo>
                  <a:pt x="864736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1523" y="1841626"/>
            <a:ext cx="0" cy="3683635"/>
          </a:xfrm>
          <a:custGeom>
            <a:avLst/>
            <a:gdLst/>
            <a:ahLst/>
            <a:cxnLst/>
            <a:rect l="l" t="t" r="r" b="b"/>
            <a:pathLst>
              <a:path h="3683635">
                <a:moveTo>
                  <a:pt x="0" y="0"/>
                </a:moveTo>
                <a:lnTo>
                  <a:pt x="0" y="368363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92540" y="1841626"/>
            <a:ext cx="0" cy="3683635"/>
          </a:xfrm>
          <a:custGeom>
            <a:avLst/>
            <a:gdLst/>
            <a:ahLst/>
            <a:cxnLst/>
            <a:rect l="l" t="t" r="r" b="b"/>
            <a:pathLst>
              <a:path h="3683635">
                <a:moveTo>
                  <a:pt x="0" y="0"/>
                </a:moveTo>
                <a:lnTo>
                  <a:pt x="0" y="3683635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48348" y="1844801"/>
            <a:ext cx="8647366" cy="0"/>
          </a:xfrm>
          <a:custGeom>
            <a:avLst/>
            <a:gdLst/>
            <a:ahLst/>
            <a:cxnLst/>
            <a:rect l="l" t="t" r="r" b="b"/>
            <a:pathLst>
              <a:path w="8647366">
                <a:moveTo>
                  <a:pt x="0" y="0"/>
                </a:moveTo>
                <a:lnTo>
                  <a:pt x="864736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47294" y="1873377"/>
            <a:ext cx="7747634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純</a:t>
            </a:r>
            <a:r>
              <a:rPr sz="1600" spc="-20" dirty="0" smtClean="0">
                <a:latin typeface="標楷體"/>
                <a:cs typeface="標楷體"/>
              </a:rPr>
              <a:t>舊</a:t>
            </a:r>
            <a:r>
              <a:rPr sz="1600" spc="-10" dirty="0" smtClean="0">
                <a:latin typeface="標楷體"/>
                <a:cs typeface="標楷體"/>
              </a:rPr>
              <a:t>制</a:t>
            </a:r>
            <a:r>
              <a:rPr sz="1600" spc="-20" dirty="0" smtClean="0">
                <a:latin typeface="標楷體"/>
                <a:cs typeface="標楷體"/>
              </a:rPr>
              <a:t>3</a:t>
            </a:r>
            <a:r>
              <a:rPr sz="1600" spc="-5" dirty="0" smtClean="0">
                <a:latin typeface="標楷體"/>
                <a:cs typeface="標楷體"/>
              </a:rPr>
              <a:t>0</a:t>
            </a:r>
            <a:r>
              <a:rPr sz="1600" spc="-25" dirty="0" smtClean="0">
                <a:latin typeface="標楷體"/>
                <a:cs typeface="標楷體"/>
              </a:rPr>
              <a:t>年</a:t>
            </a:r>
            <a:r>
              <a:rPr sz="1600" spc="-10" dirty="0" smtClean="0">
                <a:latin typeface="標楷體"/>
                <a:cs typeface="標楷體"/>
              </a:rPr>
              <a:t>、</a:t>
            </a:r>
            <a:r>
              <a:rPr sz="1600" spc="-20" dirty="0" smtClean="0">
                <a:latin typeface="標楷體"/>
                <a:cs typeface="標楷體"/>
              </a:rPr>
              <a:t>6</a:t>
            </a:r>
            <a:r>
              <a:rPr sz="1600" spc="-10" dirty="0" smtClean="0">
                <a:latin typeface="標楷體"/>
                <a:cs typeface="標楷體"/>
              </a:rPr>
              <a:t>2</a:t>
            </a:r>
            <a:r>
              <a:rPr sz="1600" spc="-15" dirty="0" smtClean="0">
                <a:latin typeface="標楷體"/>
                <a:cs typeface="標楷體"/>
              </a:rPr>
              <a:t>5</a:t>
            </a:r>
            <a:r>
              <a:rPr sz="1600" spc="-10" dirty="0" smtClean="0">
                <a:latin typeface="標楷體"/>
                <a:cs typeface="標楷體"/>
              </a:rPr>
              <a:t>薪</a:t>
            </a:r>
            <a:r>
              <a:rPr sz="1600" spc="-20" dirty="0" smtClean="0">
                <a:latin typeface="標楷體"/>
                <a:cs typeface="標楷體"/>
              </a:rPr>
              <a:t>級、</a:t>
            </a:r>
            <a:r>
              <a:rPr sz="1600" spc="-10" dirty="0" smtClean="0">
                <a:latin typeface="標楷體"/>
                <a:cs typeface="標楷體"/>
              </a:rPr>
              <a:t>優</a:t>
            </a:r>
            <a:r>
              <a:rPr sz="1600" spc="-20" dirty="0" smtClean="0">
                <a:latin typeface="標楷體"/>
                <a:cs typeface="標楷體"/>
              </a:rPr>
              <a:t>存金</a:t>
            </a:r>
            <a:r>
              <a:rPr sz="1600" spc="-5" dirty="0" smtClean="0">
                <a:latin typeface="標楷體"/>
                <a:cs typeface="標楷體"/>
              </a:rPr>
              <a:t>額</a:t>
            </a:r>
            <a:r>
              <a:rPr sz="1600" spc="-20" dirty="0" smtClean="0">
                <a:latin typeface="標楷體"/>
                <a:cs typeface="標楷體"/>
              </a:rPr>
              <a:t>1</a:t>
            </a:r>
            <a:r>
              <a:rPr sz="1600" spc="-10" dirty="0" smtClean="0">
                <a:latin typeface="標楷體"/>
                <a:cs typeface="標楷體"/>
              </a:rPr>
              <a:t>,23</a:t>
            </a:r>
            <a:r>
              <a:rPr sz="1600" spc="-20" dirty="0" smtClean="0">
                <a:latin typeface="標楷體"/>
                <a:cs typeface="標楷體"/>
              </a:rPr>
              <a:t>1</a:t>
            </a:r>
            <a:r>
              <a:rPr sz="1600" spc="-10" dirty="0" smtClean="0">
                <a:latin typeface="標楷體"/>
                <a:cs typeface="標楷體"/>
              </a:rPr>
              <a:t>,2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5" dirty="0" smtClean="0">
                <a:latin typeface="標楷體"/>
                <a:cs typeface="標楷體"/>
              </a:rPr>
              <a:t>0</a:t>
            </a:r>
            <a:r>
              <a:rPr sz="1600" spc="-20" dirty="0" smtClean="0">
                <a:latin typeface="標楷體"/>
                <a:cs typeface="標楷體"/>
              </a:rPr>
              <a:t>元、原</a:t>
            </a:r>
            <a:r>
              <a:rPr sz="1600" spc="-10" dirty="0" smtClean="0">
                <a:latin typeface="標楷體"/>
                <a:cs typeface="標楷體"/>
              </a:rPr>
              <a:t>退</a:t>
            </a:r>
            <a:r>
              <a:rPr sz="1600" spc="-20" dirty="0" smtClean="0">
                <a:latin typeface="標楷體"/>
                <a:cs typeface="標楷體"/>
              </a:rPr>
              <a:t>休</a:t>
            </a:r>
            <a:r>
              <a:rPr sz="1600" spc="-10" dirty="0" smtClean="0">
                <a:latin typeface="標楷體"/>
                <a:cs typeface="標楷體"/>
              </a:rPr>
              <a:t>金</a:t>
            </a:r>
            <a:r>
              <a:rPr sz="1600" spc="-20" dirty="0" smtClean="0">
                <a:latin typeface="標楷體"/>
                <a:cs typeface="標楷體"/>
              </a:rPr>
              <a:t>4</a:t>
            </a:r>
            <a:r>
              <a:rPr sz="1600" spc="-10" dirty="0" smtClean="0">
                <a:latin typeface="標楷體"/>
                <a:cs typeface="標楷體"/>
              </a:rPr>
              <a:t>3,</a:t>
            </a:r>
            <a:r>
              <a:rPr sz="1600" spc="-20" dirty="0" smtClean="0">
                <a:latin typeface="標楷體"/>
                <a:cs typeface="標楷體"/>
              </a:rPr>
              <a:t>3</a:t>
            </a:r>
            <a:r>
              <a:rPr sz="1600" spc="-10" dirty="0" smtClean="0">
                <a:latin typeface="標楷體"/>
                <a:cs typeface="標楷體"/>
              </a:rPr>
              <a:t>02</a:t>
            </a:r>
            <a:r>
              <a:rPr sz="1600" spc="-15" dirty="0" smtClean="0">
                <a:latin typeface="標楷體"/>
                <a:cs typeface="標楷體"/>
              </a:rPr>
              <a:t>+</a:t>
            </a:r>
            <a:r>
              <a:rPr sz="1600" spc="-20" dirty="0" smtClean="0">
                <a:latin typeface="標楷體"/>
                <a:cs typeface="標楷體"/>
              </a:rPr>
              <a:t>優</a:t>
            </a:r>
            <a:r>
              <a:rPr sz="1600" spc="-10" dirty="0" smtClean="0">
                <a:latin typeface="標楷體"/>
                <a:cs typeface="標楷體"/>
              </a:rPr>
              <a:t>存1</a:t>
            </a:r>
            <a:r>
              <a:rPr sz="1600" spc="-20" dirty="0" smtClean="0">
                <a:latin typeface="標楷體"/>
                <a:cs typeface="標楷體"/>
              </a:rPr>
              <a:t>8</a:t>
            </a:r>
            <a:r>
              <a:rPr sz="1600" spc="-10" dirty="0" smtClean="0">
                <a:latin typeface="標楷體"/>
                <a:cs typeface="標楷體"/>
              </a:rPr>
              <a:t>,4</a:t>
            </a:r>
            <a:r>
              <a:rPr sz="1600" spc="-20" dirty="0" smtClean="0">
                <a:latin typeface="標楷體"/>
                <a:cs typeface="標楷體"/>
              </a:rPr>
              <a:t>6</a:t>
            </a:r>
            <a:r>
              <a:rPr sz="1600" spc="-10" dirty="0" smtClean="0">
                <a:latin typeface="標楷體"/>
                <a:cs typeface="標楷體"/>
              </a:rPr>
              <a:t>8=</a:t>
            </a:r>
            <a:r>
              <a:rPr sz="1600" spc="-20" dirty="0" smtClean="0">
                <a:latin typeface="標楷體"/>
                <a:cs typeface="標楷體"/>
              </a:rPr>
              <a:t>6</a:t>
            </a:r>
            <a:r>
              <a:rPr sz="1600" spc="-10" dirty="0" smtClean="0">
                <a:latin typeface="標楷體"/>
                <a:cs typeface="標楷體"/>
              </a:rPr>
              <a:t>1,</a:t>
            </a:r>
            <a:r>
              <a:rPr sz="1600" spc="-20" dirty="0" smtClean="0">
                <a:latin typeface="標楷體"/>
                <a:cs typeface="標楷體"/>
              </a:rPr>
              <a:t>7</a:t>
            </a:r>
            <a:r>
              <a:rPr sz="1600" spc="-10" dirty="0" smtClean="0">
                <a:latin typeface="標楷體"/>
                <a:cs typeface="標楷體"/>
              </a:rPr>
              <a:t>7</a:t>
            </a:r>
            <a:r>
              <a:rPr sz="1600" spc="-5" dirty="0" smtClean="0">
                <a:latin typeface="標楷體"/>
                <a:cs typeface="標楷體"/>
              </a:rPr>
              <a:t>0</a:t>
            </a:r>
            <a:r>
              <a:rPr sz="1600" spc="-20" dirty="0" smtClean="0">
                <a:latin typeface="標楷體"/>
                <a:cs typeface="標楷體"/>
              </a:rPr>
              <a:t>元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47294" y="2223389"/>
            <a:ext cx="382270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dirty="0" smtClean="0">
                <a:latin typeface="標楷體"/>
                <a:cs typeface="標楷體"/>
              </a:rPr>
              <a:t>年度</a:t>
            </a:r>
            <a:endParaRPr sz="1400">
              <a:latin typeface="標楷體"/>
              <a:cs typeface="標楷體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38808" y="2205609"/>
            <a:ext cx="676529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895985" algn="l"/>
                <a:tab pos="1592580" algn="l"/>
                <a:tab pos="2289175" algn="l"/>
                <a:tab pos="2985770" algn="l"/>
                <a:tab pos="3682365" algn="l"/>
                <a:tab pos="4378960" algn="l"/>
                <a:tab pos="5075555" algn="l"/>
                <a:tab pos="5772150" algn="l"/>
                <a:tab pos="6468745" algn="l"/>
              </a:tabLst>
            </a:pPr>
            <a:r>
              <a:rPr sz="1600" spc="-20" dirty="0" smtClean="0">
                <a:latin typeface="新細明體"/>
                <a:cs typeface="新細明體"/>
              </a:rPr>
              <a:t>107</a:t>
            </a:r>
            <a:r>
              <a:rPr sz="1600" spc="-5" dirty="0" smtClean="0">
                <a:latin typeface="新細明體"/>
                <a:cs typeface="新細明體"/>
              </a:rPr>
              <a:t>-</a:t>
            </a:r>
            <a:r>
              <a:rPr sz="1600" spc="-20" dirty="0" smtClean="0">
                <a:latin typeface="新細明體"/>
                <a:cs typeface="新細明體"/>
              </a:rPr>
              <a:t>10</a:t>
            </a:r>
            <a:r>
              <a:rPr sz="1600" spc="-10" dirty="0" smtClean="0">
                <a:latin typeface="新細明體"/>
                <a:cs typeface="新細明體"/>
              </a:rPr>
              <a:t>8	</a:t>
            </a:r>
            <a:r>
              <a:rPr sz="1600" spc="-20" dirty="0" smtClean="0">
                <a:latin typeface="新細明體"/>
                <a:cs typeface="新細明體"/>
              </a:rPr>
              <a:t>10</a:t>
            </a:r>
            <a:r>
              <a:rPr sz="1600" spc="-10" dirty="0" smtClean="0">
                <a:latin typeface="新細明體"/>
                <a:cs typeface="新細明體"/>
              </a:rPr>
              <a:t>9	</a:t>
            </a:r>
            <a:r>
              <a:rPr sz="1600" spc="-20" dirty="0" smtClean="0">
                <a:latin typeface="新細明體"/>
                <a:cs typeface="新細明體"/>
              </a:rPr>
              <a:t>11</a:t>
            </a:r>
            <a:r>
              <a:rPr sz="1600" spc="-10" dirty="0" smtClean="0">
                <a:latin typeface="新細明體"/>
                <a:cs typeface="新細明體"/>
              </a:rPr>
              <a:t>0	</a:t>
            </a:r>
            <a:r>
              <a:rPr sz="1600" spc="-20" dirty="0" smtClean="0">
                <a:latin typeface="新細明體"/>
                <a:cs typeface="新細明體"/>
              </a:rPr>
              <a:t>11</a:t>
            </a:r>
            <a:r>
              <a:rPr sz="1600" spc="-10" dirty="0" smtClean="0">
                <a:latin typeface="新細明體"/>
                <a:cs typeface="新細明體"/>
              </a:rPr>
              <a:t>1	</a:t>
            </a:r>
            <a:r>
              <a:rPr sz="1600" spc="-20" dirty="0" smtClean="0">
                <a:latin typeface="新細明體"/>
                <a:cs typeface="新細明體"/>
              </a:rPr>
              <a:t>11</a:t>
            </a:r>
            <a:r>
              <a:rPr sz="1600" spc="-10" dirty="0" smtClean="0">
                <a:latin typeface="新細明體"/>
                <a:cs typeface="新細明體"/>
              </a:rPr>
              <a:t>2	</a:t>
            </a:r>
            <a:r>
              <a:rPr sz="1600" spc="-20" dirty="0" smtClean="0">
                <a:latin typeface="新細明體"/>
                <a:cs typeface="新細明體"/>
              </a:rPr>
              <a:t>11</a:t>
            </a:r>
            <a:r>
              <a:rPr sz="1600" spc="-10" dirty="0" smtClean="0">
                <a:latin typeface="新細明體"/>
                <a:cs typeface="新細明體"/>
              </a:rPr>
              <a:t>3	</a:t>
            </a:r>
            <a:r>
              <a:rPr sz="1600" spc="-20" dirty="0" smtClean="0">
                <a:latin typeface="新細明體"/>
                <a:cs typeface="新細明體"/>
              </a:rPr>
              <a:t>11</a:t>
            </a:r>
            <a:r>
              <a:rPr sz="1600" spc="-10" dirty="0" smtClean="0">
                <a:latin typeface="新細明體"/>
                <a:cs typeface="新細明體"/>
              </a:rPr>
              <a:t>4	</a:t>
            </a:r>
            <a:r>
              <a:rPr sz="1600" spc="-20" dirty="0" smtClean="0">
                <a:latin typeface="新細明體"/>
                <a:cs typeface="新細明體"/>
              </a:rPr>
              <a:t>11</a:t>
            </a:r>
            <a:r>
              <a:rPr sz="1600" spc="-10" dirty="0" smtClean="0">
                <a:latin typeface="新細明體"/>
                <a:cs typeface="新細明體"/>
              </a:rPr>
              <a:t>5	</a:t>
            </a:r>
            <a:r>
              <a:rPr sz="1600" spc="-20" dirty="0" smtClean="0">
                <a:latin typeface="新細明體"/>
                <a:cs typeface="新細明體"/>
              </a:rPr>
              <a:t>11</a:t>
            </a:r>
            <a:r>
              <a:rPr sz="1600" spc="-10" dirty="0" smtClean="0">
                <a:latin typeface="新細明體"/>
                <a:cs typeface="新細明體"/>
              </a:rPr>
              <a:t>6	</a:t>
            </a:r>
            <a:r>
              <a:rPr sz="1600" spc="-20" dirty="0" smtClean="0">
                <a:latin typeface="新細明體"/>
                <a:cs typeface="新細明體"/>
              </a:rPr>
              <a:t>117</a:t>
            </a:r>
            <a:endParaRPr sz="1600">
              <a:latin typeface="新細明體"/>
              <a:cs typeface="新細明體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391525" y="2205609"/>
            <a:ext cx="309245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20" dirty="0" smtClean="0">
                <a:latin typeface="新細明體"/>
                <a:cs typeface="新細明體"/>
              </a:rPr>
              <a:t>118</a:t>
            </a:r>
            <a:endParaRPr sz="1600">
              <a:latin typeface="新細明體"/>
              <a:cs typeface="新細明體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28504" y="5271947"/>
            <a:ext cx="597904" cy="178305"/>
          </a:xfrm>
          <a:custGeom>
            <a:avLst/>
            <a:gdLst/>
            <a:ahLst/>
            <a:cxnLst/>
            <a:rect l="l" t="t" r="r" b="b"/>
            <a:pathLst>
              <a:path w="597904" h="178305">
                <a:moveTo>
                  <a:pt x="566414" y="0"/>
                </a:moveTo>
                <a:lnTo>
                  <a:pt x="27395" y="4409"/>
                </a:lnTo>
                <a:lnTo>
                  <a:pt x="5461" y="47441"/>
                </a:lnTo>
                <a:lnTo>
                  <a:pt x="0" y="86002"/>
                </a:lnTo>
                <a:lnTo>
                  <a:pt x="272" y="99159"/>
                </a:lnTo>
                <a:lnTo>
                  <a:pt x="7371" y="137196"/>
                </a:lnTo>
                <a:lnTo>
                  <a:pt x="31490" y="178305"/>
                </a:lnTo>
                <a:lnTo>
                  <a:pt x="570508" y="173895"/>
                </a:lnTo>
                <a:lnTo>
                  <a:pt x="592443" y="130863"/>
                </a:lnTo>
                <a:lnTo>
                  <a:pt x="597904" y="92302"/>
                </a:lnTo>
                <a:lnTo>
                  <a:pt x="597631" y="79145"/>
                </a:lnTo>
                <a:lnTo>
                  <a:pt x="590532" y="41109"/>
                </a:lnTo>
                <a:lnTo>
                  <a:pt x="56641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89519" y="5091647"/>
            <a:ext cx="807835" cy="544455"/>
          </a:xfrm>
          <a:custGeom>
            <a:avLst/>
            <a:gdLst/>
            <a:ahLst/>
            <a:cxnLst/>
            <a:rect l="l" t="t" r="r" b="b"/>
            <a:pathLst>
              <a:path w="807835" h="544455">
                <a:moveTo>
                  <a:pt x="403917" y="0"/>
                </a:moveTo>
                <a:lnTo>
                  <a:pt x="469755" y="3538"/>
                </a:lnTo>
                <a:lnTo>
                  <a:pt x="532093" y="13792"/>
                </a:lnTo>
                <a:lnTo>
                  <a:pt x="590123" y="30217"/>
                </a:lnTo>
                <a:lnTo>
                  <a:pt x="643036" y="52267"/>
                </a:lnTo>
                <a:lnTo>
                  <a:pt x="690025" y="79399"/>
                </a:lnTo>
                <a:lnTo>
                  <a:pt x="730283" y="111068"/>
                </a:lnTo>
                <a:lnTo>
                  <a:pt x="763000" y="146730"/>
                </a:lnTo>
                <a:lnTo>
                  <a:pt x="787370" y="185840"/>
                </a:lnTo>
                <a:lnTo>
                  <a:pt x="802584" y="227854"/>
                </a:lnTo>
                <a:lnTo>
                  <a:pt x="807835" y="272227"/>
                </a:lnTo>
                <a:lnTo>
                  <a:pt x="806506" y="294674"/>
                </a:lnTo>
                <a:lnTo>
                  <a:pt x="796172" y="337936"/>
                </a:lnTo>
                <a:lnTo>
                  <a:pt x="776279" y="378566"/>
                </a:lnTo>
                <a:lnTo>
                  <a:pt x="747634" y="416020"/>
                </a:lnTo>
                <a:lnTo>
                  <a:pt x="711046" y="449753"/>
                </a:lnTo>
                <a:lnTo>
                  <a:pt x="667322" y="479222"/>
                </a:lnTo>
                <a:lnTo>
                  <a:pt x="617270" y="503881"/>
                </a:lnTo>
                <a:lnTo>
                  <a:pt x="561697" y="523187"/>
                </a:lnTo>
                <a:lnTo>
                  <a:pt x="501412" y="536594"/>
                </a:lnTo>
                <a:lnTo>
                  <a:pt x="437223" y="543559"/>
                </a:lnTo>
                <a:lnTo>
                  <a:pt x="403917" y="544455"/>
                </a:lnTo>
                <a:lnTo>
                  <a:pt x="370610" y="543559"/>
                </a:lnTo>
                <a:lnTo>
                  <a:pt x="306421" y="536594"/>
                </a:lnTo>
                <a:lnTo>
                  <a:pt x="246136" y="523187"/>
                </a:lnTo>
                <a:lnTo>
                  <a:pt x="190564" y="503881"/>
                </a:lnTo>
                <a:lnTo>
                  <a:pt x="140512" y="479222"/>
                </a:lnTo>
                <a:lnTo>
                  <a:pt x="96788" y="449753"/>
                </a:lnTo>
                <a:lnTo>
                  <a:pt x="60200" y="416020"/>
                </a:lnTo>
                <a:lnTo>
                  <a:pt x="31555" y="378566"/>
                </a:lnTo>
                <a:lnTo>
                  <a:pt x="11663" y="337936"/>
                </a:lnTo>
                <a:lnTo>
                  <a:pt x="1329" y="294674"/>
                </a:lnTo>
                <a:lnTo>
                  <a:pt x="0" y="272227"/>
                </a:lnTo>
                <a:lnTo>
                  <a:pt x="1329" y="249779"/>
                </a:lnTo>
                <a:lnTo>
                  <a:pt x="11663" y="206518"/>
                </a:lnTo>
                <a:lnTo>
                  <a:pt x="31555" y="165888"/>
                </a:lnTo>
                <a:lnTo>
                  <a:pt x="60200" y="128434"/>
                </a:lnTo>
                <a:lnTo>
                  <a:pt x="96788" y="94701"/>
                </a:lnTo>
                <a:lnTo>
                  <a:pt x="140512" y="65232"/>
                </a:lnTo>
                <a:lnTo>
                  <a:pt x="190564" y="40573"/>
                </a:lnTo>
                <a:lnTo>
                  <a:pt x="246136" y="21267"/>
                </a:lnTo>
                <a:lnTo>
                  <a:pt x="306421" y="7860"/>
                </a:lnTo>
                <a:lnTo>
                  <a:pt x="370610" y="896"/>
                </a:lnTo>
                <a:lnTo>
                  <a:pt x="403917" y="0"/>
                </a:lnTo>
                <a:close/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92747" y="5368940"/>
            <a:ext cx="1428341" cy="0"/>
          </a:xfrm>
          <a:custGeom>
            <a:avLst/>
            <a:gdLst/>
            <a:ahLst/>
            <a:cxnLst/>
            <a:rect l="l" t="t" r="r" b="b"/>
            <a:pathLst>
              <a:path w="1428341">
                <a:moveTo>
                  <a:pt x="1428341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309402" y="5311788"/>
            <a:ext cx="98986" cy="114301"/>
          </a:xfrm>
          <a:custGeom>
            <a:avLst/>
            <a:gdLst/>
            <a:ahLst/>
            <a:cxnLst/>
            <a:rect l="l" t="t" r="r" b="b"/>
            <a:pathLst>
              <a:path w="98986" h="114301">
                <a:moveTo>
                  <a:pt x="0" y="0"/>
                </a:moveTo>
                <a:lnTo>
                  <a:pt x="98986" y="57151"/>
                </a:lnTo>
                <a:lnTo>
                  <a:pt x="0" y="114301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06030" y="4892826"/>
            <a:ext cx="141820" cy="362934"/>
          </a:xfrm>
          <a:custGeom>
            <a:avLst/>
            <a:gdLst/>
            <a:ahLst/>
            <a:cxnLst/>
            <a:rect l="l" t="t" r="r" b="b"/>
            <a:pathLst>
              <a:path w="141820" h="362934">
                <a:moveTo>
                  <a:pt x="141820" y="362934"/>
                </a:moveTo>
                <a:lnTo>
                  <a:pt x="0" y="0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53971" y="5130934"/>
            <a:ext cx="106461" cy="112996"/>
          </a:xfrm>
          <a:custGeom>
            <a:avLst/>
            <a:gdLst/>
            <a:ahLst/>
            <a:cxnLst/>
            <a:rect l="l" t="t" r="r" b="b"/>
            <a:pathLst>
              <a:path w="106461" h="112996">
                <a:moveTo>
                  <a:pt x="106461" y="0"/>
                </a:moveTo>
                <a:lnTo>
                  <a:pt x="89258" y="112996"/>
                </a:lnTo>
                <a:lnTo>
                  <a:pt x="0" y="41601"/>
                </a:lnTo>
              </a:path>
            </a:pathLst>
          </a:custGeom>
          <a:ln w="6350">
            <a:solidFill>
              <a:srgbClr val="FF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34594" y="2512441"/>
          <a:ext cx="8677075" cy="30128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1295"/>
                <a:gridCol w="802789"/>
                <a:gridCol w="692022"/>
                <a:gridCol w="701225"/>
                <a:gridCol w="696467"/>
                <a:gridCol w="696722"/>
                <a:gridCol w="696467"/>
                <a:gridCol w="696468"/>
                <a:gridCol w="696849"/>
                <a:gridCol w="696467"/>
                <a:gridCol w="696468"/>
                <a:gridCol w="633836"/>
              </a:tblGrid>
              <a:tr h="33223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標楷體"/>
                          <a:cs typeface="標楷體"/>
                        </a:rPr>
                        <a:t>替代率</a:t>
                      </a:r>
                      <a:r>
                        <a:rPr sz="1400" spc="-15" dirty="0" smtClean="0">
                          <a:latin typeface="標楷體"/>
                          <a:cs typeface="標楷體"/>
                        </a:rPr>
                        <a:t>上</a:t>
                      </a:r>
                      <a:r>
                        <a:rPr sz="1400" spc="0" dirty="0" smtClean="0">
                          <a:latin typeface="標楷體"/>
                          <a:cs typeface="標楷體"/>
                        </a:rPr>
                        <a:t>限</a:t>
                      </a:r>
                      <a:endParaRPr sz="1400" dirty="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67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.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66%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189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64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.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63%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61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.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60%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58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.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57%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.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54%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52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.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%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463">
                <a:tc>
                  <a:txBody>
                    <a:bodyPr/>
                    <a:lstStyle/>
                    <a:p>
                      <a:pPr marL="25400" marR="52705">
                        <a:lnSpc>
                          <a:spcPct val="100200"/>
                        </a:lnSpc>
                      </a:pPr>
                      <a:r>
                        <a:rPr sz="1400" dirty="0" smtClean="0">
                          <a:latin typeface="標楷體"/>
                          <a:cs typeface="標楷體"/>
                        </a:rPr>
                        <a:t>替代率</a:t>
                      </a:r>
                      <a:r>
                        <a:rPr sz="1400" spc="-15" dirty="0" smtClean="0">
                          <a:latin typeface="標楷體"/>
                          <a:cs typeface="標楷體"/>
                        </a:rPr>
                        <a:t>上</a:t>
                      </a:r>
                      <a:r>
                        <a:rPr sz="1400" spc="0" dirty="0" smtClean="0">
                          <a:latin typeface="標楷體"/>
                          <a:cs typeface="標楷體"/>
                        </a:rPr>
                        <a:t>限 金額</a:t>
                      </a:r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8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62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1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5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7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3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3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2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57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9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8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4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6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0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8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3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7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1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52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2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8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latin typeface="新細明體"/>
                          <a:cs typeface="新細明體"/>
                        </a:rPr>
                        <a:t>8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6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5" dirty="0" smtClean="0">
                          <a:solidFill>
                            <a:srgbClr val="FF0000"/>
                          </a:solidFill>
                          <a:latin typeface="新細明體"/>
                          <a:cs typeface="新細明體"/>
                        </a:rPr>
                        <a:t>4</a:t>
                      </a:r>
                      <a:r>
                        <a:rPr sz="1600" spc="-10" dirty="0" smtClean="0">
                          <a:solidFill>
                            <a:srgbClr val="FF0000"/>
                          </a:solidFill>
                          <a:latin typeface="新細明體"/>
                          <a:cs typeface="新細明體"/>
                        </a:rPr>
                        <a:t>3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355092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標楷體"/>
                          <a:cs typeface="標楷體"/>
                        </a:rPr>
                        <a:t>優存利息</a:t>
                      </a:r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11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23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23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763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0" algn="r">
                        <a:lnSpc>
                          <a:spcPct val="100000"/>
                        </a:lnSpc>
                      </a:pPr>
                      <a:r>
                        <a:rPr sz="1600" dirty="0" smtClean="0">
                          <a:latin typeface="新細明體"/>
                          <a:cs typeface="新細明體"/>
                        </a:rPr>
                        <a:t>0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標楷體"/>
                          <a:cs typeface="標楷體"/>
                        </a:rPr>
                        <a:t>月退休金</a:t>
                      </a:r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231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spc="-5" dirty="0" smtClean="0">
                          <a:latin typeface="標楷體"/>
                          <a:cs typeface="標楷體"/>
                        </a:rPr>
                        <a:t>合計</a:t>
                      </a:r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52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6</a:t>
                      </a:r>
                      <a:endParaRPr sz="1600" dirty="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52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53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6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</a:pPr>
                      <a:r>
                        <a:rPr sz="1600" spc="5" dirty="0" smtClean="0">
                          <a:solidFill>
                            <a:srgbClr val="FF0000"/>
                          </a:solidFill>
                          <a:latin typeface="新細明體"/>
                          <a:cs typeface="新細明體"/>
                        </a:rPr>
                        <a:t>43,30</a:t>
                      </a:r>
                      <a:r>
                        <a:rPr sz="1600" spc="0" dirty="0" smtClean="0">
                          <a:solidFill>
                            <a:srgbClr val="FF0000"/>
                          </a:solidFill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30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64463">
                <a:tc>
                  <a:txBody>
                    <a:bodyPr/>
                    <a:lstStyle/>
                    <a:p>
                      <a:pPr marL="25400" marR="52705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標楷體"/>
                          <a:cs typeface="標楷體"/>
                        </a:rPr>
                        <a:t>人道關</a:t>
                      </a:r>
                      <a:r>
                        <a:rPr sz="1400" spc="-15" dirty="0" smtClean="0">
                          <a:latin typeface="標楷體"/>
                          <a:cs typeface="標楷體"/>
                        </a:rPr>
                        <a:t>懷</a:t>
                      </a:r>
                      <a:r>
                        <a:rPr sz="1400" spc="0" dirty="0" smtClean="0">
                          <a:latin typeface="標楷體"/>
                          <a:cs typeface="標楷體"/>
                        </a:rPr>
                        <a:t>弱 勢保障</a:t>
                      </a:r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6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13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2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2105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400" dirty="0" smtClean="0">
                          <a:latin typeface="標楷體"/>
                          <a:cs typeface="標楷體"/>
                        </a:rPr>
                        <a:t>調整後</a:t>
                      </a:r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400">
                        <a:latin typeface="標楷體"/>
                        <a:cs typeface="標楷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49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4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,</a:t>
                      </a:r>
                      <a:r>
                        <a:rPr sz="1600" spc="-10" dirty="0" smtClean="0">
                          <a:latin typeface="新細明體"/>
                          <a:cs typeface="新細明體"/>
                        </a:rPr>
                        <a:t>943</a:t>
                      </a:r>
                      <a:r>
                        <a:rPr sz="1600" spc="0" dirty="0" smtClean="0">
                          <a:latin typeface="新細明體"/>
                          <a:cs typeface="新細明體"/>
                        </a:rPr>
                        <a:t>4</a:t>
                      </a:r>
                      <a:endParaRPr sz="1600">
                        <a:latin typeface="新細明體"/>
                        <a:cs typeface="新細明體"/>
                      </a:endParaRPr>
                    </a:p>
                  </a:txBody>
                  <a:tcPr marL="0" marR="0" marT="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6" name="矩形 45"/>
          <p:cNvSpPr/>
          <p:nvPr/>
        </p:nvSpPr>
        <p:spPr>
          <a:xfrm>
            <a:off x="228600" y="5791200"/>
            <a:ext cx="24075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純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舊制的月退人員</a:t>
            </a:r>
            <a:endParaRPr lang="en-US" altLang="zh-TW" sz="2000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易有此情形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4821" y="6357620"/>
            <a:ext cx="1018540" cy="402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50495" algn="r">
              <a:lnSpc>
                <a:spcPct val="100000"/>
              </a:lnSpc>
            </a:pPr>
            <a:r>
              <a:rPr sz="1000" spc="-15" dirty="0" smtClean="0">
                <a:solidFill>
                  <a:srgbClr val="888888"/>
                </a:solidFill>
                <a:latin typeface="Tahoma"/>
                <a:cs typeface="Tahoma"/>
              </a:rPr>
              <a:t>38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40532" y="633729"/>
            <a:ext cx="3685540" cy="1075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4250"/>
              </a:lnSpc>
            </a:pPr>
            <a:r>
              <a:rPr sz="3600" dirty="0" smtClean="0">
                <a:solidFill>
                  <a:srgbClr val="FFFFFF"/>
                </a:solidFill>
                <a:latin typeface="標楷體"/>
                <a:cs typeface="標楷體"/>
              </a:rPr>
              <a:t>調降優惠存款利率 支領一次退休金者</a:t>
            </a:r>
            <a:endParaRPr sz="3600">
              <a:latin typeface="標楷體"/>
              <a:cs typeface="標楷體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86245" y="2069845"/>
            <a:ext cx="8578215" cy="807720"/>
          </a:xfrm>
          <a:custGeom>
            <a:avLst/>
            <a:gdLst/>
            <a:ahLst/>
            <a:cxnLst/>
            <a:rect l="l" t="t" r="r" b="b"/>
            <a:pathLst>
              <a:path w="8578215" h="807720">
                <a:moveTo>
                  <a:pt x="0" y="807720"/>
                </a:moveTo>
                <a:lnTo>
                  <a:pt x="8578215" y="807720"/>
                </a:lnTo>
                <a:lnTo>
                  <a:pt x="8578215" y="0"/>
                </a:lnTo>
                <a:lnTo>
                  <a:pt x="0" y="0"/>
                </a:lnTo>
                <a:lnTo>
                  <a:pt x="0" y="807720"/>
                </a:lnTo>
                <a:close/>
              </a:path>
            </a:pathLst>
          </a:custGeom>
          <a:solidFill>
            <a:srgbClr val="2C83F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6245" y="2877604"/>
            <a:ext cx="1452372" cy="1042631"/>
          </a:xfrm>
          <a:custGeom>
            <a:avLst/>
            <a:gdLst/>
            <a:ahLst/>
            <a:cxnLst/>
            <a:rect l="l" t="t" r="r" b="b"/>
            <a:pathLst>
              <a:path w="1452372" h="1042631">
                <a:moveTo>
                  <a:pt x="0" y="1042631"/>
                </a:moveTo>
                <a:lnTo>
                  <a:pt x="1452372" y="1042631"/>
                </a:lnTo>
                <a:lnTo>
                  <a:pt x="1452372" y="0"/>
                </a:lnTo>
                <a:lnTo>
                  <a:pt x="0" y="0"/>
                </a:lnTo>
                <a:lnTo>
                  <a:pt x="0" y="104263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38629" y="2877604"/>
            <a:ext cx="3054222" cy="676871"/>
          </a:xfrm>
          <a:custGeom>
            <a:avLst/>
            <a:gdLst/>
            <a:ahLst/>
            <a:cxnLst/>
            <a:rect l="l" t="t" r="r" b="b"/>
            <a:pathLst>
              <a:path w="3054223" h="676871">
                <a:moveTo>
                  <a:pt x="0" y="676871"/>
                </a:moveTo>
                <a:lnTo>
                  <a:pt x="3054222" y="676871"/>
                </a:lnTo>
                <a:lnTo>
                  <a:pt x="3054222" y="0"/>
                </a:lnTo>
                <a:lnTo>
                  <a:pt x="0" y="0"/>
                </a:lnTo>
                <a:lnTo>
                  <a:pt x="0" y="67687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92853" y="2877604"/>
            <a:ext cx="3054223" cy="676871"/>
          </a:xfrm>
          <a:custGeom>
            <a:avLst/>
            <a:gdLst/>
            <a:ahLst/>
            <a:cxnLst/>
            <a:rect l="l" t="t" r="r" b="b"/>
            <a:pathLst>
              <a:path w="3054223" h="676871">
                <a:moveTo>
                  <a:pt x="0" y="676871"/>
                </a:moveTo>
                <a:lnTo>
                  <a:pt x="3054223" y="676871"/>
                </a:lnTo>
                <a:lnTo>
                  <a:pt x="3054223" y="0"/>
                </a:lnTo>
                <a:lnTo>
                  <a:pt x="0" y="0"/>
                </a:lnTo>
                <a:lnTo>
                  <a:pt x="0" y="67687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47076" y="2877604"/>
            <a:ext cx="1017320" cy="1042631"/>
          </a:xfrm>
          <a:custGeom>
            <a:avLst/>
            <a:gdLst/>
            <a:ahLst/>
            <a:cxnLst/>
            <a:rect l="l" t="t" r="r" b="b"/>
            <a:pathLst>
              <a:path w="1017320" h="1042631">
                <a:moveTo>
                  <a:pt x="0" y="1042631"/>
                </a:moveTo>
                <a:lnTo>
                  <a:pt x="1017320" y="1042631"/>
                </a:lnTo>
                <a:lnTo>
                  <a:pt x="1017320" y="0"/>
                </a:lnTo>
                <a:lnTo>
                  <a:pt x="0" y="0"/>
                </a:lnTo>
                <a:lnTo>
                  <a:pt x="0" y="1042631"/>
                </a:lnTo>
                <a:close/>
              </a:path>
            </a:pathLst>
          </a:custGeom>
          <a:solidFill>
            <a:srgbClr val="DEF6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38629" y="3554476"/>
            <a:ext cx="1018082" cy="365760"/>
          </a:xfrm>
          <a:custGeom>
            <a:avLst/>
            <a:gdLst/>
            <a:ahLst/>
            <a:cxnLst/>
            <a:rect l="l" t="t" r="r" b="b"/>
            <a:pathLst>
              <a:path w="1018082" h="365760">
                <a:moveTo>
                  <a:pt x="0" y="365760"/>
                </a:moveTo>
                <a:lnTo>
                  <a:pt x="1018082" y="365760"/>
                </a:lnTo>
                <a:lnTo>
                  <a:pt x="101808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56661" y="3554476"/>
            <a:ext cx="1018082" cy="365760"/>
          </a:xfrm>
          <a:custGeom>
            <a:avLst/>
            <a:gdLst/>
            <a:ahLst/>
            <a:cxnLst/>
            <a:rect l="l" t="t" r="r" b="b"/>
            <a:pathLst>
              <a:path w="1018082" h="365760">
                <a:moveTo>
                  <a:pt x="0" y="365760"/>
                </a:moveTo>
                <a:lnTo>
                  <a:pt x="1018082" y="365760"/>
                </a:lnTo>
                <a:lnTo>
                  <a:pt x="101808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74821" y="3554476"/>
            <a:ext cx="1018082" cy="365760"/>
          </a:xfrm>
          <a:custGeom>
            <a:avLst/>
            <a:gdLst/>
            <a:ahLst/>
            <a:cxnLst/>
            <a:rect l="l" t="t" r="r" b="b"/>
            <a:pathLst>
              <a:path w="1018082" h="365760">
                <a:moveTo>
                  <a:pt x="0" y="365760"/>
                </a:moveTo>
                <a:lnTo>
                  <a:pt x="1018082" y="365760"/>
                </a:lnTo>
                <a:lnTo>
                  <a:pt x="101808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2853" y="3554476"/>
            <a:ext cx="1018082" cy="365760"/>
          </a:xfrm>
          <a:custGeom>
            <a:avLst/>
            <a:gdLst/>
            <a:ahLst/>
            <a:cxnLst/>
            <a:rect l="l" t="t" r="r" b="b"/>
            <a:pathLst>
              <a:path w="1018082" h="365760">
                <a:moveTo>
                  <a:pt x="0" y="365760"/>
                </a:moveTo>
                <a:lnTo>
                  <a:pt x="1018082" y="365760"/>
                </a:lnTo>
                <a:lnTo>
                  <a:pt x="101808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10884" y="3554476"/>
            <a:ext cx="1018082" cy="365760"/>
          </a:xfrm>
          <a:custGeom>
            <a:avLst/>
            <a:gdLst/>
            <a:ahLst/>
            <a:cxnLst/>
            <a:rect l="l" t="t" r="r" b="b"/>
            <a:pathLst>
              <a:path w="1018082" h="365760">
                <a:moveTo>
                  <a:pt x="0" y="365760"/>
                </a:moveTo>
                <a:lnTo>
                  <a:pt x="1018082" y="365760"/>
                </a:lnTo>
                <a:lnTo>
                  <a:pt x="101808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829043" y="3554476"/>
            <a:ext cx="1018082" cy="365760"/>
          </a:xfrm>
          <a:custGeom>
            <a:avLst/>
            <a:gdLst/>
            <a:ahLst/>
            <a:cxnLst/>
            <a:rect l="l" t="t" r="r" b="b"/>
            <a:pathLst>
              <a:path w="1018082" h="365760">
                <a:moveTo>
                  <a:pt x="0" y="365760"/>
                </a:moveTo>
                <a:lnTo>
                  <a:pt x="1018082" y="365760"/>
                </a:lnTo>
                <a:lnTo>
                  <a:pt x="1018082" y="0"/>
                </a:lnTo>
                <a:lnTo>
                  <a:pt x="0" y="0"/>
                </a:lnTo>
                <a:lnTo>
                  <a:pt x="0" y="365760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38629" y="392019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56661" y="392019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74821" y="392019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792853" y="392019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10884" y="392019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829043" y="392019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47076" y="3920197"/>
            <a:ext cx="1017320" cy="709841"/>
          </a:xfrm>
          <a:custGeom>
            <a:avLst/>
            <a:gdLst/>
            <a:ahLst/>
            <a:cxnLst/>
            <a:rect l="l" t="t" r="r" b="b"/>
            <a:pathLst>
              <a:path w="1017320" h="709841">
                <a:moveTo>
                  <a:pt x="0" y="709841"/>
                </a:moveTo>
                <a:lnTo>
                  <a:pt x="1017320" y="709841"/>
                </a:lnTo>
                <a:lnTo>
                  <a:pt x="1017320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EF6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738629" y="463012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56661" y="463012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4821" y="463012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92853" y="463012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810884" y="463012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829043" y="4630127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47076" y="4630127"/>
            <a:ext cx="1017320" cy="709841"/>
          </a:xfrm>
          <a:custGeom>
            <a:avLst/>
            <a:gdLst/>
            <a:ahLst/>
            <a:cxnLst/>
            <a:rect l="l" t="t" r="r" b="b"/>
            <a:pathLst>
              <a:path w="1017320" h="709841">
                <a:moveTo>
                  <a:pt x="0" y="709841"/>
                </a:moveTo>
                <a:lnTo>
                  <a:pt x="1017320" y="709841"/>
                </a:lnTo>
                <a:lnTo>
                  <a:pt x="1017320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EF6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38629" y="5339918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56661" y="5339918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4821" y="5339918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92853" y="5339918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810884" y="5339918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829043" y="5339918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47076" y="5339918"/>
            <a:ext cx="1017320" cy="709841"/>
          </a:xfrm>
          <a:custGeom>
            <a:avLst/>
            <a:gdLst/>
            <a:ahLst/>
            <a:cxnLst/>
            <a:rect l="l" t="t" r="r" b="b"/>
            <a:pathLst>
              <a:path w="1017320" h="709841">
                <a:moveTo>
                  <a:pt x="0" y="709841"/>
                </a:moveTo>
                <a:lnTo>
                  <a:pt x="1017320" y="709841"/>
                </a:lnTo>
                <a:lnTo>
                  <a:pt x="1017320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EF6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738629" y="6049766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6661" y="6049766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774821" y="6049766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FCF1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792853" y="6049766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10884" y="6049766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29043" y="6049766"/>
            <a:ext cx="1018082" cy="709841"/>
          </a:xfrm>
          <a:custGeom>
            <a:avLst/>
            <a:gdLst/>
            <a:ahLst/>
            <a:cxnLst/>
            <a:rect l="l" t="t" r="r" b="b"/>
            <a:pathLst>
              <a:path w="1018082" h="709841">
                <a:moveTo>
                  <a:pt x="0" y="709841"/>
                </a:moveTo>
                <a:lnTo>
                  <a:pt x="1018082" y="709841"/>
                </a:lnTo>
                <a:lnTo>
                  <a:pt x="1018082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AE6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847076" y="6049766"/>
            <a:ext cx="1017320" cy="709841"/>
          </a:xfrm>
          <a:custGeom>
            <a:avLst/>
            <a:gdLst/>
            <a:ahLst/>
            <a:cxnLst/>
            <a:rect l="l" t="t" r="r" b="b"/>
            <a:pathLst>
              <a:path w="1017320" h="709841">
                <a:moveTo>
                  <a:pt x="0" y="709841"/>
                </a:moveTo>
                <a:lnTo>
                  <a:pt x="1017320" y="709841"/>
                </a:lnTo>
                <a:lnTo>
                  <a:pt x="1017320" y="0"/>
                </a:lnTo>
                <a:lnTo>
                  <a:pt x="0" y="0"/>
                </a:lnTo>
                <a:lnTo>
                  <a:pt x="0" y="709841"/>
                </a:lnTo>
                <a:close/>
              </a:path>
            </a:pathLst>
          </a:custGeom>
          <a:solidFill>
            <a:srgbClr val="DEF6E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38629" y="2864866"/>
            <a:ext cx="0" cy="3901092"/>
          </a:xfrm>
          <a:custGeom>
            <a:avLst/>
            <a:gdLst/>
            <a:ahLst/>
            <a:cxnLst/>
            <a:rect l="l" t="t" r="r" b="b"/>
            <a:pathLst>
              <a:path h="3901092">
                <a:moveTo>
                  <a:pt x="0" y="0"/>
                </a:moveTo>
                <a:lnTo>
                  <a:pt x="0" y="390109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56661" y="3548126"/>
            <a:ext cx="0" cy="3217832"/>
          </a:xfrm>
          <a:custGeom>
            <a:avLst/>
            <a:gdLst/>
            <a:ahLst/>
            <a:cxnLst/>
            <a:rect l="l" t="t" r="r" b="b"/>
            <a:pathLst>
              <a:path h="3217832">
                <a:moveTo>
                  <a:pt x="0" y="0"/>
                </a:moveTo>
                <a:lnTo>
                  <a:pt x="0" y="321783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74821" y="3548126"/>
            <a:ext cx="0" cy="3217832"/>
          </a:xfrm>
          <a:custGeom>
            <a:avLst/>
            <a:gdLst/>
            <a:ahLst/>
            <a:cxnLst/>
            <a:rect l="l" t="t" r="r" b="b"/>
            <a:pathLst>
              <a:path h="3217832">
                <a:moveTo>
                  <a:pt x="0" y="0"/>
                </a:moveTo>
                <a:lnTo>
                  <a:pt x="0" y="321783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792853" y="2864866"/>
            <a:ext cx="0" cy="3901092"/>
          </a:xfrm>
          <a:custGeom>
            <a:avLst/>
            <a:gdLst/>
            <a:ahLst/>
            <a:cxnLst/>
            <a:rect l="l" t="t" r="r" b="b"/>
            <a:pathLst>
              <a:path h="3901092">
                <a:moveTo>
                  <a:pt x="0" y="0"/>
                </a:moveTo>
                <a:lnTo>
                  <a:pt x="0" y="390109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810884" y="3548126"/>
            <a:ext cx="0" cy="3217832"/>
          </a:xfrm>
          <a:custGeom>
            <a:avLst/>
            <a:gdLst/>
            <a:ahLst/>
            <a:cxnLst/>
            <a:rect l="l" t="t" r="r" b="b"/>
            <a:pathLst>
              <a:path h="3217832">
                <a:moveTo>
                  <a:pt x="0" y="0"/>
                </a:moveTo>
                <a:lnTo>
                  <a:pt x="0" y="321783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29043" y="3548126"/>
            <a:ext cx="0" cy="3217832"/>
          </a:xfrm>
          <a:custGeom>
            <a:avLst/>
            <a:gdLst/>
            <a:ahLst/>
            <a:cxnLst/>
            <a:rect l="l" t="t" r="r" b="b"/>
            <a:pathLst>
              <a:path h="3217832">
                <a:moveTo>
                  <a:pt x="0" y="0"/>
                </a:moveTo>
                <a:lnTo>
                  <a:pt x="0" y="321783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847076" y="2864866"/>
            <a:ext cx="0" cy="3901092"/>
          </a:xfrm>
          <a:custGeom>
            <a:avLst/>
            <a:gdLst/>
            <a:ahLst/>
            <a:cxnLst/>
            <a:rect l="l" t="t" r="r" b="b"/>
            <a:pathLst>
              <a:path h="3901092">
                <a:moveTo>
                  <a:pt x="0" y="0"/>
                </a:moveTo>
                <a:lnTo>
                  <a:pt x="0" y="390109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9895" y="2877566"/>
            <a:ext cx="8590800" cy="0"/>
          </a:xfrm>
          <a:custGeom>
            <a:avLst/>
            <a:gdLst/>
            <a:ahLst/>
            <a:cxnLst/>
            <a:rect l="l" t="t" r="r" b="b"/>
            <a:pathLst>
              <a:path w="8590800">
                <a:moveTo>
                  <a:pt x="0" y="0"/>
                </a:moveTo>
                <a:lnTo>
                  <a:pt x="8590800" y="0"/>
                </a:lnTo>
              </a:path>
            </a:pathLst>
          </a:custGeom>
          <a:ln w="254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32279" y="3554476"/>
            <a:ext cx="6121146" cy="0"/>
          </a:xfrm>
          <a:custGeom>
            <a:avLst/>
            <a:gdLst/>
            <a:ahLst/>
            <a:cxnLst/>
            <a:rect l="l" t="t" r="r" b="b"/>
            <a:pathLst>
              <a:path w="6121146">
                <a:moveTo>
                  <a:pt x="0" y="0"/>
                </a:moveTo>
                <a:lnTo>
                  <a:pt x="6121146" y="0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79895" y="3920235"/>
            <a:ext cx="8590800" cy="0"/>
          </a:xfrm>
          <a:custGeom>
            <a:avLst/>
            <a:gdLst/>
            <a:ahLst/>
            <a:cxnLst/>
            <a:rect l="l" t="t" r="r" b="b"/>
            <a:pathLst>
              <a:path w="8590800">
                <a:moveTo>
                  <a:pt x="0" y="0"/>
                </a:moveTo>
                <a:lnTo>
                  <a:pt x="8590800" y="0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9895" y="4630039"/>
            <a:ext cx="8590800" cy="0"/>
          </a:xfrm>
          <a:custGeom>
            <a:avLst/>
            <a:gdLst/>
            <a:ahLst/>
            <a:cxnLst/>
            <a:rect l="l" t="t" r="r" b="b"/>
            <a:pathLst>
              <a:path w="8590800">
                <a:moveTo>
                  <a:pt x="0" y="0"/>
                </a:moveTo>
                <a:lnTo>
                  <a:pt x="8590800" y="0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9895" y="5339969"/>
            <a:ext cx="8590800" cy="0"/>
          </a:xfrm>
          <a:custGeom>
            <a:avLst/>
            <a:gdLst/>
            <a:ahLst/>
            <a:cxnLst/>
            <a:rect l="l" t="t" r="r" b="b"/>
            <a:pathLst>
              <a:path w="8590800">
                <a:moveTo>
                  <a:pt x="0" y="0"/>
                </a:moveTo>
                <a:lnTo>
                  <a:pt x="8590800" y="0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79895" y="6049759"/>
            <a:ext cx="8590800" cy="0"/>
          </a:xfrm>
          <a:custGeom>
            <a:avLst/>
            <a:gdLst/>
            <a:ahLst/>
            <a:cxnLst/>
            <a:rect l="l" t="t" r="r" b="b"/>
            <a:pathLst>
              <a:path w="8590800">
                <a:moveTo>
                  <a:pt x="0" y="0"/>
                </a:moveTo>
                <a:lnTo>
                  <a:pt x="8590800" y="0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6245" y="2063495"/>
            <a:ext cx="0" cy="4702462"/>
          </a:xfrm>
          <a:custGeom>
            <a:avLst/>
            <a:gdLst/>
            <a:ahLst/>
            <a:cxnLst/>
            <a:rect l="l" t="t" r="r" b="b"/>
            <a:pathLst>
              <a:path h="4702462">
                <a:moveTo>
                  <a:pt x="0" y="0"/>
                </a:moveTo>
                <a:lnTo>
                  <a:pt x="0" y="470246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864345" y="2063495"/>
            <a:ext cx="0" cy="4702462"/>
          </a:xfrm>
          <a:custGeom>
            <a:avLst/>
            <a:gdLst/>
            <a:ahLst/>
            <a:cxnLst/>
            <a:rect l="l" t="t" r="r" b="b"/>
            <a:pathLst>
              <a:path h="4702462">
                <a:moveTo>
                  <a:pt x="0" y="0"/>
                </a:moveTo>
                <a:lnTo>
                  <a:pt x="0" y="4702462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79895" y="2069845"/>
            <a:ext cx="8590800" cy="0"/>
          </a:xfrm>
          <a:custGeom>
            <a:avLst/>
            <a:gdLst/>
            <a:ahLst/>
            <a:cxnLst/>
            <a:rect l="l" t="t" r="r" b="b"/>
            <a:pathLst>
              <a:path w="8590800">
                <a:moveTo>
                  <a:pt x="0" y="0"/>
                </a:moveTo>
                <a:lnTo>
                  <a:pt x="8590800" y="0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79895" y="6759608"/>
            <a:ext cx="8590800" cy="0"/>
          </a:xfrm>
          <a:custGeom>
            <a:avLst/>
            <a:gdLst/>
            <a:ahLst/>
            <a:cxnLst/>
            <a:rect l="l" t="t" r="r" b="b"/>
            <a:pathLst>
              <a:path w="8590800">
                <a:moveTo>
                  <a:pt x="0" y="0"/>
                </a:moveTo>
                <a:lnTo>
                  <a:pt x="8590800" y="0"/>
                </a:lnTo>
              </a:path>
            </a:pathLst>
          </a:custGeom>
          <a:ln w="12700">
            <a:solidFill>
              <a:srgbClr val="04DFD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439927" y="2097913"/>
            <a:ext cx="8273415" cy="751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sz="2400" dirty="0" smtClean="0">
                <a:latin typeface="標楷體"/>
                <a:cs typeface="標楷體"/>
              </a:rPr>
              <a:t>支領一次退休金者</a:t>
            </a:r>
            <a:endParaRPr sz="2400">
              <a:latin typeface="標楷體"/>
              <a:cs typeface="標楷體"/>
            </a:endParaRPr>
          </a:p>
          <a:p>
            <a:pPr algn="ctr">
              <a:lnSpc>
                <a:spcPct val="100000"/>
              </a:lnSpc>
            </a:pPr>
            <a:r>
              <a:rPr sz="2300" b="1" spc="5" dirty="0" smtClean="0">
                <a:latin typeface="Candara"/>
                <a:cs typeface="Candara"/>
              </a:rPr>
              <a:t>(</a:t>
            </a:r>
            <a:r>
              <a:rPr sz="2300" spc="10" dirty="0" smtClean="0">
                <a:latin typeface="標楷體"/>
                <a:cs typeface="標楷體"/>
              </a:rPr>
              <a:t>一次</a:t>
            </a:r>
            <a:r>
              <a:rPr sz="2300" spc="0" dirty="0" smtClean="0">
                <a:latin typeface="標楷體"/>
                <a:cs typeface="標楷體"/>
              </a:rPr>
              <a:t>退</a:t>
            </a:r>
            <a:r>
              <a:rPr sz="2300" spc="-10" dirty="0" smtClean="0">
                <a:latin typeface="標楷體"/>
                <a:cs typeface="標楷體"/>
              </a:rPr>
              <a:t>休</a:t>
            </a:r>
            <a:r>
              <a:rPr sz="2300" spc="-5" dirty="0" smtClean="0">
                <a:latin typeface="標楷體"/>
                <a:cs typeface="標楷體"/>
              </a:rPr>
              <a:t>金</a:t>
            </a:r>
            <a:r>
              <a:rPr sz="2300" b="1" spc="0" dirty="0" smtClean="0">
                <a:latin typeface="Candara"/>
                <a:cs typeface="Candara"/>
              </a:rPr>
              <a:t>+</a:t>
            </a:r>
            <a:r>
              <a:rPr sz="2300" spc="0" dirty="0" smtClean="0">
                <a:latin typeface="標楷體"/>
                <a:cs typeface="標楷體"/>
              </a:rPr>
              <a:t>公</a:t>
            </a:r>
            <a:r>
              <a:rPr sz="2300" spc="-10" dirty="0" smtClean="0">
                <a:latin typeface="標楷體"/>
                <a:cs typeface="標楷體"/>
              </a:rPr>
              <a:t>保</a:t>
            </a:r>
            <a:r>
              <a:rPr sz="2300" spc="0" dirty="0" smtClean="0">
                <a:latin typeface="標楷體"/>
                <a:cs typeface="標楷體"/>
              </a:rPr>
              <a:t>養老給付合</a:t>
            </a:r>
            <a:r>
              <a:rPr sz="2300" spc="-10" dirty="0" smtClean="0">
                <a:latin typeface="標楷體"/>
                <a:cs typeface="標楷體"/>
              </a:rPr>
              <a:t>計</a:t>
            </a:r>
            <a:r>
              <a:rPr sz="2300" spc="-20" dirty="0" smtClean="0">
                <a:latin typeface="標楷體"/>
                <a:cs typeface="標楷體"/>
              </a:rPr>
              <a:t>以</a:t>
            </a:r>
            <a:r>
              <a:rPr sz="2300" spc="0" dirty="0" smtClean="0">
                <a:latin typeface="標楷體"/>
                <a:cs typeface="標楷體"/>
              </a:rPr>
              <a:t>3</a:t>
            </a:r>
            <a:r>
              <a:rPr sz="2300" spc="-10" dirty="0" smtClean="0">
                <a:latin typeface="標楷體"/>
                <a:cs typeface="標楷體"/>
              </a:rPr>
              <a:t>百</a:t>
            </a:r>
            <a:r>
              <a:rPr sz="2300" spc="0" dirty="0" smtClean="0">
                <a:latin typeface="標楷體"/>
                <a:cs typeface="標楷體"/>
              </a:rPr>
              <a:t>萬元本</a:t>
            </a:r>
            <a:r>
              <a:rPr sz="2300" spc="-15" dirty="0" smtClean="0">
                <a:latin typeface="標楷體"/>
                <a:cs typeface="標楷體"/>
              </a:rPr>
              <a:t>金</a:t>
            </a:r>
            <a:r>
              <a:rPr sz="2300" spc="0" dirty="0" smtClean="0">
                <a:latin typeface="標楷體"/>
                <a:cs typeface="標楷體"/>
              </a:rPr>
              <a:t>-45,00</a:t>
            </a:r>
            <a:r>
              <a:rPr sz="2300" spc="-10" dirty="0" smtClean="0">
                <a:latin typeface="標楷體"/>
                <a:cs typeface="標楷體"/>
              </a:rPr>
              <a:t>0</a:t>
            </a:r>
            <a:r>
              <a:rPr sz="2300" spc="0" dirty="0" smtClean="0">
                <a:latin typeface="標楷體"/>
                <a:cs typeface="標楷體"/>
              </a:rPr>
              <a:t>利</a:t>
            </a:r>
            <a:r>
              <a:rPr sz="2300" spc="-15" dirty="0" smtClean="0">
                <a:latin typeface="標楷體"/>
                <a:cs typeface="標楷體"/>
              </a:rPr>
              <a:t>息</a:t>
            </a:r>
            <a:r>
              <a:rPr sz="2300" spc="0" dirty="0" smtClean="0">
                <a:latin typeface="標楷體"/>
                <a:cs typeface="標楷體"/>
              </a:rPr>
              <a:t>為</a:t>
            </a:r>
            <a:r>
              <a:rPr sz="2300" spc="-5" dirty="0" smtClean="0">
                <a:latin typeface="標楷體"/>
                <a:cs typeface="標楷體"/>
              </a:rPr>
              <a:t>例</a:t>
            </a:r>
            <a:r>
              <a:rPr sz="2300" b="1" spc="0" dirty="0" smtClean="0">
                <a:latin typeface="Candara"/>
                <a:cs typeface="Candara"/>
              </a:rPr>
              <a:t>)</a:t>
            </a:r>
            <a:endParaRPr sz="2300">
              <a:latin typeface="Candara"/>
              <a:cs typeface="Candar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2340" y="3253485"/>
            <a:ext cx="9398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標楷體"/>
                <a:cs typeface="標楷體"/>
              </a:rPr>
              <a:t>實施期間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848739" y="3070605"/>
            <a:ext cx="5732780" cy="808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328035" algn="l"/>
              </a:tabLst>
            </a:pPr>
            <a:r>
              <a:rPr sz="2550" baseline="1633" dirty="0" smtClean="0">
                <a:latin typeface="標楷體"/>
                <a:cs typeface="標楷體"/>
              </a:rPr>
              <a:t>等於或</a:t>
            </a:r>
            <a:r>
              <a:rPr sz="2550" spc="-22" baseline="1633" dirty="0" smtClean="0">
                <a:latin typeface="標楷體"/>
                <a:cs typeface="標楷體"/>
              </a:rPr>
              <a:t>低</a:t>
            </a:r>
            <a:r>
              <a:rPr sz="2550" spc="0" baseline="1633" dirty="0" smtClean="0">
                <a:latin typeface="標楷體"/>
                <a:cs typeface="標楷體"/>
              </a:rPr>
              <a:t>於最</a:t>
            </a:r>
            <a:r>
              <a:rPr sz="2550" spc="-22" baseline="1633" dirty="0" smtClean="0">
                <a:latin typeface="標楷體"/>
                <a:cs typeface="標楷體"/>
              </a:rPr>
              <a:t>低</a:t>
            </a:r>
            <a:r>
              <a:rPr sz="2550" spc="0" baseline="1633" dirty="0" smtClean="0">
                <a:latin typeface="標楷體"/>
                <a:cs typeface="標楷體"/>
              </a:rPr>
              <a:t>保障金</a:t>
            </a:r>
            <a:r>
              <a:rPr sz="2550" spc="-22" baseline="1633" dirty="0" smtClean="0">
                <a:latin typeface="標楷體"/>
                <a:cs typeface="標楷體"/>
              </a:rPr>
              <a:t>額</a:t>
            </a:r>
            <a:r>
              <a:rPr sz="2550" spc="0" baseline="1633" dirty="0" smtClean="0">
                <a:latin typeface="標楷體"/>
                <a:cs typeface="標楷體"/>
              </a:rPr>
              <a:t>部分	</a:t>
            </a:r>
            <a:r>
              <a:rPr sz="1800" spc="0" dirty="0" smtClean="0">
                <a:latin typeface="標楷體"/>
                <a:cs typeface="標楷體"/>
              </a:rPr>
              <a:t>超過最低保障金額部分</a:t>
            </a:r>
            <a:endParaRPr sz="1800">
              <a:latin typeface="標楷體"/>
              <a:cs typeface="標楷體"/>
            </a:endParaRPr>
          </a:p>
          <a:p>
            <a:pPr>
              <a:lnSpc>
                <a:spcPts val="900"/>
              </a:lnSpc>
              <a:spcBef>
                <a:spcPts val="45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marL="170815">
              <a:lnSpc>
                <a:spcPct val="100000"/>
              </a:lnSpc>
              <a:tabLst>
                <a:tab pos="1188720" algn="l"/>
                <a:tab pos="2206625" algn="l"/>
                <a:tab pos="3225165" algn="l"/>
                <a:tab pos="4243705" algn="l"/>
                <a:tab pos="5261610" algn="l"/>
              </a:tabLst>
            </a:pPr>
            <a:r>
              <a:rPr sz="1800" dirty="0" smtClean="0">
                <a:latin typeface="標楷體"/>
                <a:cs typeface="標楷體"/>
              </a:rPr>
              <a:t>本金	</a:t>
            </a:r>
            <a:r>
              <a:rPr sz="1800" spc="-5" dirty="0" smtClean="0">
                <a:latin typeface="標楷體"/>
                <a:cs typeface="標楷體"/>
              </a:rPr>
              <a:t>利</a:t>
            </a:r>
            <a:r>
              <a:rPr sz="1800" spc="0" dirty="0" smtClean="0">
                <a:latin typeface="標楷體"/>
                <a:cs typeface="標楷體"/>
              </a:rPr>
              <a:t>率	</a:t>
            </a:r>
            <a:r>
              <a:rPr sz="1800" spc="-5" dirty="0" smtClean="0">
                <a:latin typeface="標楷體"/>
                <a:cs typeface="標楷體"/>
              </a:rPr>
              <a:t>利</a:t>
            </a:r>
            <a:r>
              <a:rPr sz="1800" spc="0" dirty="0" smtClean="0">
                <a:latin typeface="標楷體"/>
                <a:cs typeface="標楷體"/>
              </a:rPr>
              <a:t>息	</a:t>
            </a:r>
            <a:r>
              <a:rPr sz="1800" spc="-5" dirty="0" smtClean="0">
                <a:latin typeface="標楷體"/>
                <a:cs typeface="標楷體"/>
              </a:rPr>
              <a:t>本</a:t>
            </a:r>
            <a:r>
              <a:rPr sz="1800" spc="0" dirty="0" smtClean="0">
                <a:latin typeface="標楷體"/>
                <a:cs typeface="標楷體"/>
              </a:rPr>
              <a:t>金	</a:t>
            </a:r>
            <a:r>
              <a:rPr sz="1800" spc="-5" dirty="0" smtClean="0">
                <a:latin typeface="標楷體"/>
                <a:cs typeface="標楷體"/>
              </a:rPr>
              <a:t>利</a:t>
            </a:r>
            <a:r>
              <a:rPr sz="1800" spc="0" dirty="0" smtClean="0">
                <a:latin typeface="標楷體"/>
                <a:cs typeface="標楷體"/>
              </a:rPr>
              <a:t>率	利息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000745" y="3116326"/>
            <a:ext cx="711200" cy="561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dirty="0" smtClean="0">
                <a:latin typeface="標楷體"/>
                <a:cs typeface="標楷體"/>
              </a:rPr>
              <a:t>每月利 息合計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485952" y="3992626"/>
            <a:ext cx="1054100" cy="561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8580">
              <a:lnSpc>
                <a:spcPct val="100000"/>
              </a:lnSpc>
            </a:pPr>
            <a:r>
              <a:rPr sz="1800" dirty="0" smtClean="0">
                <a:latin typeface="標楷體"/>
                <a:cs typeface="標楷體"/>
              </a:rPr>
              <a:t>107.7.</a:t>
            </a:r>
            <a:r>
              <a:rPr sz="1800" spc="-5" dirty="0" smtClean="0">
                <a:latin typeface="標楷體"/>
                <a:cs typeface="標楷體"/>
              </a:rPr>
              <a:t>1</a:t>
            </a:r>
            <a:r>
              <a:rPr sz="1800" spc="0" dirty="0" smtClean="0">
                <a:latin typeface="標楷體"/>
                <a:cs typeface="標楷體"/>
              </a:rPr>
              <a:t>~</a:t>
            </a:r>
            <a:endParaRPr sz="1800">
              <a:latin typeface="標楷體"/>
              <a:cs typeface="標楷體"/>
            </a:endParaRPr>
          </a:p>
          <a:p>
            <a:pPr marL="12700">
              <a:lnSpc>
                <a:spcPct val="100000"/>
              </a:lnSpc>
            </a:pPr>
            <a:r>
              <a:rPr sz="1800" spc="-5" dirty="0" smtClean="0">
                <a:latin typeface="標楷體"/>
                <a:cs typeface="標楷體"/>
              </a:rPr>
              <a:t>109.12.31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776729" y="4137786"/>
            <a:ext cx="9398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2,1</a:t>
            </a:r>
            <a:r>
              <a:rPr sz="1600" spc="-20" dirty="0" smtClean="0">
                <a:latin typeface="標楷體"/>
                <a:cs typeface="標楷體"/>
              </a:rPr>
              <a:t>4</a:t>
            </a:r>
            <a:r>
              <a:rPr sz="1600" spc="-10" dirty="0" smtClean="0">
                <a:latin typeface="標楷體"/>
                <a:cs typeface="標楷體"/>
              </a:rPr>
              <a:t>4,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-10" dirty="0" smtClean="0">
                <a:latin typeface="標楷體"/>
                <a:cs typeface="標楷體"/>
              </a:rPr>
              <a:t>00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3063367" y="4086986"/>
            <a:ext cx="3462654" cy="33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16305" algn="l"/>
                <a:tab pos="1882775" algn="l"/>
                <a:tab pos="3067050" algn="l"/>
              </a:tabLst>
            </a:pPr>
            <a:r>
              <a:rPr sz="3000" baseline="-2777" dirty="0" smtClean="0">
                <a:solidFill>
                  <a:srgbClr val="C00000"/>
                </a:solidFill>
                <a:latin typeface="標楷體"/>
                <a:cs typeface="標楷體"/>
              </a:rPr>
              <a:t>18%	</a:t>
            </a:r>
            <a:r>
              <a:rPr sz="1600" spc="-10" dirty="0" smtClean="0">
                <a:latin typeface="標楷體"/>
                <a:cs typeface="標楷體"/>
              </a:rPr>
              <a:t>32,</a:t>
            </a:r>
            <a:r>
              <a:rPr sz="1600" spc="-20" dirty="0" smtClean="0">
                <a:latin typeface="標楷體"/>
                <a:cs typeface="標楷體"/>
              </a:rPr>
              <a:t>1</a:t>
            </a:r>
            <a:r>
              <a:rPr sz="1600" spc="-10" dirty="0" smtClean="0">
                <a:latin typeface="標楷體"/>
                <a:cs typeface="標楷體"/>
              </a:rPr>
              <a:t>60	856</a:t>
            </a:r>
            <a:r>
              <a:rPr sz="1600" spc="-20" dirty="0" smtClean="0">
                <a:latin typeface="標楷體"/>
                <a:cs typeface="標楷體"/>
              </a:rPr>
              <a:t>,</a:t>
            </a:r>
            <a:r>
              <a:rPr sz="1600" spc="-10" dirty="0" smtClean="0">
                <a:latin typeface="標楷體"/>
                <a:cs typeface="標楷體"/>
              </a:rPr>
              <a:t>000	</a:t>
            </a:r>
            <a:r>
              <a:rPr sz="3000" spc="-15" baseline="-2777" dirty="0" smtClean="0">
                <a:solidFill>
                  <a:srgbClr val="C00000"/>
                </a:solidFill>
                <a:latin typeface="標楷體"/>
                <a:cs typeface="標楷體"/>
              </a:rPr>
              <a:t>12%</a:t>
            </a:r>
            <a:endParaRPr sz="3000" baseline="-2777">
              <a:latin typeface="標楷體"/>
              <a:cs typeface="標楷體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7072630" y="4137786"/>
            <a:ext cx="5334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8,5</a:t>
            </a:r>
            <a:r>
              <a:rPr sz="1600" spc="-20" dirty="0" smtClean="0">
                <a:latin typeface="標楷體"/>
                <a:cs typeface="標楷體"/>
              </a:rPr>
              <a:t>6</a:t>
            </a:r>
            <a:r>
              <a:rPr sz="1600" spc="-10" dirty="0" smtClean="0">
                <a:latin typeface="標楷體"/>
                <a:cs typeface="標楷體"/>
              </a:rPr>
              <a:t>0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8002016" y="4120007"/>
            <a:ext cx="7112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C00000"/>
                </a:solidFill>
                <a:latin typeface="標楷體"/>
                <a:cs typeface="標楷體"/>
              </a:rPr>
              <a:t>40,720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371652" y="4839970"/>
            <a:ext cx="12827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標楷體"/>
                <a:cs typeface="標楷體"/>
              </a:rPr>
              <a:t>110年~11</a:t>
            </a:r>
            <a:r>
              <a:rPr sz="1800" spc="-5" dirty="0" smtClean="0">
                <a:latin typeface="標楷體"/>
                <a:cs typeface="標楷體"/>
              </a:rPr>
              <a:t>1</a:t>
            </a:r>
            <a:r>
              <a:rPr sz="1800" spc="0" dirty="0" smtClean="0">
                <a:latin typeface="標楷體"/>
                <a:cs typeface="標楷體"/>
              </a:rPr>
              <a:t>年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778254" y="4847590"/>
            <a:ext cx="9398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2,1</a:t>
            </a:r>
            <a:r>
              <a:rPr sz="1600" spc="-20" dirty="0" smtClean="0">
                <a:latin typeface="標楷體"/>
                <a:cs typeface="標楷體"/>
              </a:rPr>
              <a:t>4</a:t>
            </a:r>
            <a:r>
              <a:rPr sz="1600" spc="-10" dirty="0" smtClean="0">
                <a:latin typeface="標楷體"/>
                <a:cs typeface="標楷體"/>
              </a:rPr>
              <a:t>4,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-10" dirty="0" smtClean="0">
                <a:latin typeface="標楷體"/>
                <a:cs typeface="標楷體"/>
              </a:rPr>
              <a:t>00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063367" y="4796790"/>
            <a:ext cx="3462654" cy="33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16305" algn="l"/>
                <a:tab pos="1934845" algn="l"/>
                <a:tab pos="3067050" algn="l"/>
              </a:tabLst>
            </a:pPr>
            <a:r>
              <a:rPr sz="3000" baseline="-2777" dirty="0" smtClean="0">
                <a:solidFill>
                  <a:srgbClr val="C00000"/>
                </a:solidFill>
                <a:latin typeface="標楷體"/>
                <a:cs typeface="標楷體"/>
              </a:rPr>
              <a:t>18%	</a:t>
            </a:r>
            <a:r>
              <a:rPr sz="1600" spc="-10" dirty="0" smtClean="0">
                <a:latin typeface="標楷體"/>
                <a:cs typeface="標楷體"/>
              </a:rPr>
              <a:t>32,</a:t>
            </a:r>
            <a:r>
              <a:rPr sz="1600" spc="-20" dirty="0" smtClean="0">
                <a:latin typeface="標楷體"/>
                <a:cs typeface="標楷體"/>
              </a:rPr>
              <a:t>1</a:t>
            </a:r>
            <a:r>
              <a:rPr sz="1600" spc="-10" dirty="0" smtClean="0">
                <a:latin typeface="標楷體"/>
                <a:cs typeface="標楷體"/>
              </a:rPr>
              <a:t>60	85</a:t>
            </a:r>
            <a:r>
              <a:rPr sz="1600" spc="-20" dirty="0" smtClean="0">
                <a:latin typeface="標楷體"/>
                <a:cs typeface="標楷體"/>
              </a:rPr>
              <a:t>6</a:t>
            </a:r>
            <a:r>
              <a:rPr sz="1600" spc="-10" dirty="0" smtClean="0">
                <a:latin typeface="標楷體"/>
                <a:cs typeface="標楷體"/>
              </a:rPr>
              <a:t>,0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-10" dirty="0" smtClean="0">
                <a:latin typeface="標楷體"/>
                <a:cs typeface="標楷體"/>
              </a:rPr>
              <a:t>0	</a:t>
            </a:r>
            <a:r>
              <a:rPr sz="3000" spc="-15" baseline="-2777" dirty="0" smtClean="0">
                <a:solidFill>
                  <a:srgbClr val="C00000"/>
                </a:solidFill>
                <a:latin typeface="標楷體"/>
                <a:cs typeface="標楷體"/>
              </a:rPr>
              <a:t>10%</a:t>
            </a:r>
            <a:endParaRPr sz="3000" baseline="-2777">
              <a:latin typeface="標楷體"/>
              <a:cs typeface="標楷體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072630" y="4847590"/>
            <a:ext cx="5334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7,1</a:t>
            </a:r>
            <a:r>
              <a:rPr sz="1600" spc="-20" dirty="0" smtClean="0">
                <a:latin typeface="標楷體"/>
                <a:cs typeface="標楷體"/>
              </a:rPr>
              <a:t>3</a:t>
            </a:r>
            <a:r>
              <a:rPr sz="1600" spc="-10" dirty="0" smtClean="0">
                <a:latin typeface="標楷體"/>
                <a:cs typeface="標楷體"/>
              </a:rPr>
              <a:t>3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8002016" y="4829809"/>
            <a:ext cx="7112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C00000"/>
                </a:solidFill>
                <a:latin typeface="標楷體"/>
                <a:cs typeface="標楷體"/>
              </a:rPr>
              <a:t>39,293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371652" y="5549798"/>
            <a:ext cx="12827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標楷體"/>
                <a:cs typeface="標楷體"/>
              </a:rPr>
              <a:t>112年~11</a:t>
            </a:r>
            <a:r>
              <a:rPr sz="1800" spc="-5" dirty="0" smtClean="0">
                <a:latin typeface="標楷體"/>
                <a:cs typeface="標楷體"/>
              </a:rPr>
              <a:t>3</a:t>
            </a:r>
            <a:r>
              <a:rPr sz="1800" spc="0" dirty="0" smtClean="0">
                <a:latin typeface="標楷體"/>
                <a:cs typeface="標楷體"/>
              </a:rPr>
              <a:t>年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778254" y="5557824"/>
            <a:ext cx="9398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2,1</a:t>
            </a:r>
            <a:r>
              <a:rPr sz="1600" spc="-20" dirty="0" smtClean="0">
                <a:latin typeface="標楷體"/>
                <a:cs typeface="標楷體"/>
              </a:rPr>
              <a:t>4</a:t>
            </a:r>
            <a:r>
              <a:rPr sz="1600" spc="-10" dirty="0" smtClean="0">
                <a:latin typeface="標楷體"/>
                <a:cs typeface="標楷體"/>
              </a:rPr>
              <a:t>4,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-10" dirty="0" smtClean="0">
                <a:latin typeface="標楷體"/>
                <a:cs typeface="標楷體"/>
              </a:rPr>
              <a:t>00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3063367" y="5507024"/>
            <a:ext cx="3399154" cy="33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16305" algn="l"/>
                <a:tab pos="1934845" algn="l"/>
                <a:tab pos="3129915" algn="l"/>
              </a:tabLst>
            </a:pPr>
            <a:r>
              <a:rPr sz="3000" baseline="-2777" dirty="0" smtClean="0">
                <a:solidFill>
                  <a:srgbClr val="C00000"/>
                </a:solidFill>
                <a:latin typeface="標楷體"/>
                <a:cs typeface="標楷體"/>
              </a:rPr>
              <a:t>18%	</a:t>
            </a:r>
            <a:r>
              <a:rPr sz="1600" spc="-10" dirty="0" smtClean="0">
                <a:latin typeface="標楷體"/>
                <a:cs typeface="標楷體"/>
              </a:rPr>
              <a:t>32,</a:t>
            </a:r>
            <a:r>
              <a:rPr sz="1600" spc="-20" dirty="0" smtClean="0">
                <a:latin typeface="標楷體"/>
                <a:cs typeface="標楷體"/>
              </a:rPr>
              <a:t>1</a:t>
            </a:r>
            <a:r>
              <a:rPr sz="1600" spc="-10" dirty="0" smtClean="0">
                <a:latin typeface="標楷體"/>
                <a:cs typeface="標楷體"/>
              </a:rPr>
              <a:t>60	85</a:t>
            </a:r>
            <a:r>
              <a:rPr sz="1600" spc="-20" dirty="0" smtClean="0">
                <a:latin typeface="標楷體"/>
                <a:cs typeface="標楷體"/>
              </a:rPr>
              <a:t>6</a:t>
            </a:r>
            <a:r>
              <a:rPr sz="1600" spc="-10" dirty="0" smtClean="0">
                <a:latin typeface="標楷體"/>
                <a:cs typeface="標楷體"/>
              </a:rPr>
              <a:t>,0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-10" dirty="0" smtClean="0">
                <a:latin typeface="標楷體"/>
                <a:cs typeface="標楷體"/>
              </a:rPr>
              <a:t>0	</a:t>
            </a:r>
            <a:r>
              <a:rPr sz="3000" spc="7" baseline="-2777" dirty="0" smtClean="0">
                <a:solidFill>
                  <a:srgbClr val="C00000"/>
                </a:solidFill>
                <a:latin typeface="標楷體"/>
                <a:cs typeface="標楷體"/>
              </a:rPr>
              <a:t>8%</a:t>
            </a:r>
            <a:endParaRPr sz="3000" baseline="-2777">
              <a:latin typeface="標楷體"/>
              <a:cs typeface="標楷體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072630" y="5557824"/>
            <a:ext cx="5334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5,7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-10" dirty="0" smtClean="0">
                <a:latin typeface="標楷體"/>
                <a:cs typeface="標楷體"/>
              </a:rPr>
              <a:t>7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8002016" y="5540044"/>
            <a:ext cx="7112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C00000"/>
                </a:solidFill>
                <a:latin typeface="標楷體"/>
                <a:cs typeface="標楷體"/>
              </a:rPr>
              <a:t>37,867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5952" y="6259982"/>
            <a:ext cx="10541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latin typeface="標楷體"/>
                <a:cs typeface="標楷體"/>
              </a:rPr>
              <a:t>114年以後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778254" y="6267703"/>
            <a:ext cx="9398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2,1</a:t>
            </a:r>
            <a:r>
              <a:rPr sz="1600" spc="-20" dirty="0" smtClean="0">
                <a:latin typeface="標楷體"/>
                <a:cs typeface="標楷體"/>
              </a:rPr>
              <a:t>4</a:t>
            </a:r>
            <a:r>
              <a:rPr sz="1600" spc="-10" dirty="0" smtClean="0">
                <a:latin typeface="標楷體"/>
                <a:cs typeface="標楷體"/>
              </a:rPr>
              <a:t>4,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-10" dirty="0" smtClean="0">
                <a:latin typeface="標楷體"/>
                <a:cs typeface="標楷體"/>
              </a:rPr>
              <a:t>00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063367" y="6216903"/>
            <a:ext cx="3399154" cy="33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916305" algn="l"/>
                <a:tab pos="1934845" algn="l"/>
                <a:tab pos="3129915" algn="l"/>
              </a:tabLst>
            </a:pPr>
            <a:r>
              <a:rPr sz="3000" baseline="-2777" dirty="0" smtClean="0">
                <a:solidFill>
                  <a:srgbClr val="C00000"/>
                </a:solidFill>
                <a:latin typeface="標楷體"/>
                <a:cs typeface="標楷體"/>
              </a:rPr>
              <a:t>18%	</a:t>
            </a:r>
            <a:r>
              <a:rPr sz="1600" spc="-10" dirty="0" smtClean="0">
                <a:latin typeface="標楷體"/>
                <a:cs typeface="標楷體"/>
              </a:rPr>
              <a:t>32,</a:t>
            </a:r>
            <a:r>
              <a:rPr sz="1600" spc="-20" dirty="0" smtClean="0">
                <a:latin typeface="標楷體"/>
                <a:cs typeface="標楷體"/>
              </a:rPr>
              <a:t>1</a:t>
            </a:r>
            <a:r>
              <a:rPr sz="1600" spc="-10" dirty="0" smtClean="0">
                <a:latin typeface="標楷體"/>
                <a:cs typeface="標楷體"/>
              </a:rPr>
              <a:t>60	85</a:t>
            </a:r>
            <a:r>
              <a:rPr sz="1600" spc="-20" dirty="0" smtClean="0">
                <a:latin typeface="標楷體"/>
                <a:cs typeface="標楷體"/>
              </a:rPr>
              <a:t>6</a:t>
            </a:r>
            <a:r>
              <a:rPr sz="1600" spc="-10" dirty="0" smtClean="0">
                <a:latin typeface="標楷體"/>
                <a:cs typeface="標楷體"/>
              </a:rPr>
              <a:t>,0</a:t>
            </a:r>
            <a:r>
              <a:rPr sz="1600" spc="-20" dirty="0" smtClean="0">
                <a:latin typeface="標楷體"/>
                <a:cs typeface="標楷體"/>
              </a:rPr>
              <a:t>0</a:t>
            </a:r>
            <a:r>
              <a:rPr sz="1600" spc="-10" dirty="0" smtClean="0">
                <a:latin typeface="標楷體"/>
                <a:cs typeface="標楷體"/>
              </a:rPr>
              <a:t>0	</a:t>
            </a:r>
            <a:r>
              <a:rPr sz="3000" spc="7" baseline="-2777" dirty="0" smtClean="0">
                <a:solidFill>
                  <a:srgbClr val="C00000"/>
                </a:solidFill>
                <a:latin typeface="標楷體"/>
                <a:cs typeface="標楷體"/>
              </a:rPr>
              <a:t>6%</a:t>
            </a:r>
            <a:endParaRPr sz="3000" baseline="-2777">
              <a:latin typeface="標楷體"/>
              <a:cs typeface="標楷體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7072630" y="6267703"/>
            <a:ext cx="533400" cy="256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spc="-10" dirty="0" smtClean="0">
                <a:latin typeface="標楷體"/>
                <a:cs typeface="標楷體"/>
              </a:rPr>
              <a:t>4,2</a:t>
            </a:r>
            <a:r>
              <a:rPr sz="1600" spc="-20" dirty="0" smtClean="0">
                <a:latin typeface="標楷體"/>
                <a:cs typeface="標楷體"/>
              </a:rPr>
              <a:t>8</a:t>
            </a:r>
            <a:r>
              <a:rPr sz="1600" spc="-10" dirty="0" smtClean="0">
                <a:latin typeface="標楷體"/>
                <a:cs typeface="標楷體"/>
              </a:rPr>
              <a:t>0</a:t>
            </a:r>
            <a:endParaRPr sz="1600">
              <a:latin typeface="標楷體"/>
              <a:cs typeface="標楷體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002016" y="6249923"/>
            <a:ext cx="71120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C00000"/>
                </a:solidFill>
                <a:latin typeface="標楷體"/>
                <a:cs typeface="標楷體"/>
              </a:rPr>
              <a:t>36,440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1336484" y="1657290"/>
            <a:ext cx="71217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舊制年資的人才適用，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96</a:t>
            </a:r>
            <a:r>
              <a:rPr lang="zh-TW" altLang="en-US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年始退休者少有擇領一次退休金</a:t>
            </a:r>
            <a:r>
              <a:rPr lang="en-US" altLang="zh-TW" sz="20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67229" y="882650"/>
            <a:ext cx="5284470" cy="561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標楷體"/>
                <a:cs typeface="標楷體"/>
              </a:rPr>
              <a:t>調降退休所得替代率(§37)</a:t>
            </a:r>
            <a:endParaRPr sz="36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1523" y="2221166"/>
            <a:ext cx="4536567" cy="492442"/>
          </a:xfrm>
          <a:custGeom>
            <a:avLst/>
            <a:gdLst/>
            <a:ahLst/>
            <a:cxnLst/>
            <a:rect l="l" t="t" r="r" b="b"/>
            <a:pathLst>
              <a:path w="4536567" h="492442">
                <a:moveTo>
                  <a:pt x="0" y="492442"/>
                </a:moveTo>
                <a:lnTo>
                  <a:pt x="4536567" y="492442"/>
                </a:lnTo>
                <a:lnTo>
                  <a:pt x="4536567" y="0"/>
                </a:lnTo>
                <a:lnTo>
                  <a:pt x="0" y="0"/>
                </a:lnTo>
                <a:lnTo>
                  <a:pt x="0" y="4924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1523" y="2221166"/>
            <a:ext cx="4536567" cy="492442"/>
          </a:xfrm>
          <a:custGeom>
            <a:avLst/>
            <a:gdLst/>
            <a:ahLst/>
            <a:cxnLst/>
            <a:rect l="l" t="t" r="r" b="b"/>
            <a:pathLst>
              <a:path w="4536567" h="492442">
                <a:moveTo>
                  <a:pt x="0" y="492442"/>
                </a:moveTo>
                <a:lnTo>
                  <a:pt x="4536567" y="492442"/>
                </a:lnTo>
                <a:lnTo>
                  <a:pt x="4536567" y="0"/>
                </a:lnTo>
                <a:lnTo>
                  <a:pt x="0" y="0"/>
                </a:lnTo>
                <a:lnTo>
                  <a:pt x="0" y="492442"/>
                </a:lnTo>
                <a:close/>
              </a:path>
            </a:pathLst>
          </a:custGeom>
          <a:ln w="25399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0200" y="2254250"/>
            <a:ext cx="4323715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 smtClean="0">
                <a:solidFill>
                  <a:srgbClr val="C00000"/>
                </a:solidFill>
                <a:latin typeface="標楷體"/>
                <a:cs typeface="標楷體"/>
              </a:rPr>
              <a:t>1</a:t>
            </a:r>
            <a:r>
              <a:rPr sz="2600" spc="-10" dirty="0" smtClean="0">
                <a:solidFill>
                  <a:srgbClr val="C00000"/>
                </a:solidFill>
                <a:latin typeface="標楷體"/>
                <a:cs typeface="標楷體"/>
              </a:rPr>
              <a:t>.</a:t>
            </a:r>
            <a:r>
              <a:rPr sz="2600" spc="0" dirty="0" smtClean="0">
                <a:solidFill>
                  <a:srgbClr val="C00000"/>
                </a:solidFill>
                <a:latin typeface="標楷體"/>
                <a:cs typeface="標楷體"/>
              </a:rPr>
              <a:t>退休所得替代率計算公</a:t>
            </a:r>
            <a:r>
              <a:rPr sz="2600" spc="-15" dirty="0" smtClean="0">
                <a:solidFill>
                  <a:srgbClr val="C00000"/>
                </a:solidFill>
                <a:latin typeface="標楷體"/>
                <a:cs typeface="標楷體"/>
              </a:rPr>
              <a:t>式</a:t>
            </a:r>
            <a:r>
              <a:rPr sz="2600" spc="0" dirty="0" smtClean="0">
                <a:solidFill>
                  <a:srgbClr val="C00000"/>
                </a:solidFill>
                <a:latin typeface="標楷體"/>
                <a:cs typeface="標楷體"/>
              </a:rPr>
              <a:t>：</a:t>
            </a:r>
            <a:endParaRPr sz="2600" dirty="0">
              <a:latin typeface="標楷體"/>
              <a:cs typeface="標楷體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12507" y="3220211"/>
            <a:ext cx="1367027" cy="152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03364" y="3596640"/>
            <a:ext cx="1440179" cy="7025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60132" y="3247898"/>
            <a:ext cx="1272667" cy="142824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60132" y="3247898"/>
            <a:ext cx="1272667" cy="1428241"/>
          </a:xfrm>
          <a:custGeom>
            <a:avLst/>
            <a:gdLst/>
            <a:ahLst/>
            <a:cxnLst/>
            <a:rect l="l" t="t" r="r" b="b"/>
            <a:pathLst>
              <a:path w="1272667" h="1428241">
                <a:moveTo>
                  <a:pt x="0" y="1428241"/>
                </a:moveTo>
                <a:lnTo>
                  <a:pt x="1272667" y="1428241"/>
                </a:lnTo>
                <a:lnTo>
                  <a:pt x="1272667" y="0"/>
                </a:lnTo>
                <a:lnTo>
                  <a:pt x="0" y="0"/>
                </a:lnTo>
                <a:lnTo>
                  <a:pt x="0" y="1428241"/>
                </a:lnTo>
                <a:close/>
              </a:path>
            </a:pathLst>
          </a:custGeom>
          <a:ln w="9525">
            <a:solidFill>
              <a:srgbClr val="97B85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271131" y="3692778"/>
            <a:ext cx="1054100" cy="543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5880">
              <a:lnSpc>
                <a:spcPts val="2120"/>
              </a:lnSpc>
            </a:pPr>
            <a:r>
              <a:rPr sz="1800" dirty="0" smtClean="0">
                <a:solidFill>
                  <a:srgbClr val="C00000"/>
                </a:solidFill>
                <a:latin typeface="標楷體"/>
                <a:cs typeface="標楷體"/>
              </a:rPr>
              <a:t>退休所得 替代率(%)</a:t>
            </a:r>
            <a:endParaRPr sz="1800">
              <a:latin typeface="標楷體"/>
              <a:cs typeface="標楷體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200900" y="3617976"/>
            <a:ext cx="1191768" cy="345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44511" y="3887723"/>
            <a:ext cx="963168" cy="3505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30311" y="3887723"/>
            <a:ext cx="620268" cy="3505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3211" y="3892296"/>
            <a:ext cx="329183" cy="3459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75944" y="3785615"/>
            <a:ext cx="5550408" cy="213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5944" y="3738371"/>
            <a:ext cx="85343" cy="8534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19390" y="3843020"/>
            <a:ext cx="5463400" cy="52578"/>
          </a:xfrm>
          <a:custGeom>
            <a:avLst/>
            <a:gdLst/>
            <a:ahLst/>
            <a:cxnLst/>
            <a:rect l="l" t="t" r="r" b="b"/>
            <a:pathLst>
              <a:path w="5463400" h="52577">
                <a:moveTo>
                  <a:pt x="0" y="52577"/>
                </a:moveTo>
                <a:lnTo>
                  <a:pt x="5463400" y="0"/>
                </a:lnTo>
              </a:path>
            </a:pathLst>
          </a:custGeom>
          <a:ln w="76200">
            <a:solidFill>
              <a:srgbClr val="C0504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4138" y="2852978"/>
            <a:ext cx="5456682" cy="93035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34567" y="3192017"/>
            <a:ext cx="529780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10" dirty="0" smtClean="0">
                <a:solidFill>
                  <a:srgbClr val="0000CC"/>
                </a:solidFill>
                <a:latin typeface="標楷體"/>
                <a:cs typeface="標楷體"/>
              </a:rPr>
              <a:t>月退</a:t>
            </a:r>
            <a:r>
              <a:rPr sz="2000" spc="-5" dirty="0" smtClean="0">
                <a:solidFill>
                  <a:srgbClr val="0000CC"/>
                </a:solidFill>
                <a:latin typeface="標楷體"/>
                <a:cs typeface="標楷體"/>
              </a:rPr>
              <a:t>休</a:t>
            </a:r>
            <a:r>
              <a:rPr sz="2000" b="1" spc="-10" dirty="0" smtClean="0">
                <a:solidFill>
                  <a:srgbClr val="0000CC"/>
                </a:solidFill>
                <a:latin typeface="Tahoma"/>
                <a:cs typeface="Tahoma"/>
              </a:rPr>
              <a:t>(</a:t>
            </a:r>
            <a:r>
              <a:rPr sz="2000" spc="0" dirty="0" smtClean="0">
                <a:solidFill>
                  <a:srgbClr val="0000CC"/>
                </a:solidFill>
                <a:latin typeface="標楷體"/>
                <a:cs typeface="標楷體"/>
              </a:rPr>
              <a:t>月補</a:t>
            </a:r>
            <a:r>
              <a:rPr sz="2000" spc="-5" dirty="0" smtClean="0">
                <a:solidFill>
                  <a:srgbClr val="0000CC"/>
                </a:solidFill>
                <a:latin typeface="標楷體"/>
                <a:cs typeface="標楷體"/>
              </a:rPr>
              <a:t>償</a:t>
            </a:r>
            <a:r>
              <a:rPr sz="2000" b="1" spc="-10" dirty="0" smtClean="0">
                <a:solidFill>
                  <a:srgbClr val="0000CC"/>
                </a:solidFill>
                <a:latin typeface="Tahoma"/>
                <a:cs typeface="Tahoma"/>
              </a:rPr>
              <a:t>)</a:t>
            </a:r>
            <a:r>
              <a:rPr sz="2000" spc="10" dirty="0" smtClean="0">
                <a:solidFill>
                  <a:srgbClr val="0000CC"/>
                </a:solidFill>
                <a:latin typeface="標楷體"/>
                <a:cs typeface="標楷體"/>
              </a:rPr>
              <a:t>金</a:t>
            </a:r>
            <a:r>
              <a:rPr sz="2000" b="1" spc="-10" dirty="0" smtClean="0">
                <a:solidFill>
                  <a:srgbClr val="0000CC"/>
                </a:solidFill>
                <a:latin typeface="Tahoma"/>
                <a:cs typeface="Tahoma"/>
              </a:rPr>
              <a:t>+</a:t>
            </a:r>
            <a:r>
              <a:rPr sz="2000" spc="0" dirty="0" smtClean="0">
                <a:solidFill>
                  <a:srgbClr val="0000CC"/>
                </a:solidFill>
                <a:latin typeface="標楷體"/>
                <a:cs typeface="標楷體"/>
              </a:rPr>
              <a:t>優存利</a:t>
            </a:r>
            <a:r>
              <a:rPr sz="2000" spc="-15" dirty="0" smtClean="0">
                <a:solidFill>
                  <a:srgbClr val="0000CC"/>
                </a:solidFill>
                <a:latin typeface="標楷體"/>
                <a:cs typeface="標楷體"/>
              </a:rPr>
              <a:t>息</a:t>
            </a:r>
            <a:r>
              <a:rPr sz="2000" spc="-10" dirty="0" smtClean="0">
                <a:solidFill>
                  <a:srgbClr val="0000CC"/>
                </a:solidFill>
                <a:latin typeface="標楷體"/>
                <a:cs typeface="標楷體"/>
              </a:rPr>
              <a:t>(</a:t>
            </a:r>
            <a:r>
              <a:rPr sz="2000" spc="0" dirty="0" smtClean="0">
                <a:solidFill>
                  <a:srgbClr val="0000CC"/>
                </a:solidFill>
                <a:latin typeface="標楷體"/>
                <a:cs typeface="標楷體"/>
              </a:rPr>
              <a:t>或社會保險</a:t>
            </a:r>
            <a:r>
              <a:rPr sz="2000" spc="-10" dirty="0" smtClean="0">
                <a:solidFill>
                  <a:srgbClr val="0000CC"/>
                </a:solidFill>
                <a:latin typeface="標楷體"/>
                <a:cs typeface="標楷體"/>
              </a:rPr>
              <a:t>年金</a:t>
            </a:r>
            <a:r>
              <a:rPr sz="2000" spc="0" dirty="0" smtClean="0">
                <a:solidFill>
                  <a:srgbClr val="0000CC"/>
                </a:solidFill>
                <a:latin typeface="標楷體"/>
                <a:cs typeface="標楷體"/>
              </a:rPr>
              <a:t>)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88999" y="4013403"/>
            <a:ext cx="5421757" cy="8345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053589" y="4220464"/>
            <a:ext cx="3495040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dirty="0" smtClean="0">
                <a:solidFill>
                  <a:srgbClr val="C00000"/>
                </a:solidFill>
                <a:latin typeface="標楷體"/>
                <a:cs typeface="標楷體"/>
              </a:rPr>
              <a:t>最後在</a:t>
            </a:r>
            <a:r>
              <a:rPr sz="2600" spc="-10" dirty="0" smtClean="0">
                <a:solidFill>
                  <a:srgbClr val="C00000"/>
                </a:solidFill>
                <a:latin typeface="標楷體"/>
                <a:cs typeface="標楷體"/>
              </a:rPr>
              <a:t>職</a:t>
            </a:r>
            <a:r>
              <a:rPr sz="2600" spc="0" dirty="0" smtClean="0">
                <a:latin typeface="標楷體"/>
                <a:cs typeface="標楷體"/>
              </a:rPr>
              <a:t>本</a:t>
            </a:r>
            <a:r>
              <a:rPr sz="2600" spc="-10" dirty="0" smtClean="0">
                <a:latin typeface="標楷體"/>
                <a:cs typeface="標楷體"/>
              </a:rPr>
              <a:t>(</a:t>
            </a:r>
            <a:r>
              <a:rPr sz="2600" spc="0" dirty="0" smtClean="0">
                <a:latin typeface="標楷體"/>
                <a:cs typeface="標楷體"/>
              </a:rPr>
              <a:t>年功</a:t>
            </a:r>
            <a:r>
              <a:rPr sz="2600" spc="-10" dirty="0" smtClean="0">
                <a:latin typeface="標楷體"/>
                <a:cs typeface="標楷體"/>
              </a:rPr>
              <a:t>)</a:t>
            </a:r>
            <a:r>
              <a:rPr sz="2600" spc="0" dirty="0" smtClean="0">
                <a:latin typeface="標楷體"/>
                <a:cs typeface="標楷體"/>
              </a:rPr>
              <a:t>薪</a:t>
            </a:r>
            <a:r>
              <a:rPr sz="2600" spc="-10" dirty="0" smtClean="0">
                <a:latin typeface="標楷體"/>
                <a:cs typeface="標楷體"/>
              </a:rPr>
              <a:t>2</a:t>
            </a:r>
            <a:r>
              <a:rPr sz="2600" spc="0" dirty="0" smtClean="0">
                <a:latin typeface="標楷體"/>
                <a:cs typeface="標楷體"/>
              </a:rPr>
              <a:t>倍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662673" y="3331717"/>
            <a:ext cx="406400" cy="4699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00" dirty="0" smtClean="0">
                <a:solidFill>
                  <a:srgbClr val="FF0066"/>
                </a:solidFill>
                <a:latin typeface="標楷體"/>
                <a:cs typeface="標楷體"/>
              </a:rPr>
              <a:t>≦</a:t>
            </a:r>
            <a:endParaRPr sz="3000">
              <a:latin typeface="標楷體"/>
              <a:cs typeface="標楷體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443471" y="3230879"/>
            <a:ext cx="841248" cy="5821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24471" y="3240023"/>
            <a:ext cx="547116" cy="5730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7143" y="3390265"/>
            <a:ext cx="58905" cy="24180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4746" y="3385058"/>
            <a:ext cx="515442" cy="2321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6472" y="3390265"/>
            <a:ext cx="58884" cy="24180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3923" y="3236976"/>
            <a:ext cx="425195" cy="4206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40791" y="3229355"/>
            <a:ext cx="902207" cy="42824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4672" y="3236976"/>
            <a:ext cx="425196" cy="4206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1539" y="3236976"/>
            <a:ext cx="400812" cy="4206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37143" y="4391533"/>
            <a:ext cx="58906" cy="24193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34746" y="4386326"/>
            <a:ext cx="517290" cy="23215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6472" y="4391533"/>
            <a:ext cx="58884" cy="2419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3923" y="4238244"/>
            <a:ext cx="425195" cy="4206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40791" y="4230623"/>
            <a:ext cx="902207" cy="42824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4672" y="4238244"/>
            <a:ext cx="425196" cy="4206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1539" y="4238244"/>
            <a:ext cx="400812" cy="4206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7659" y="3439667"/>
            <a:ext cx="7615428" cy="3236975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6031" y="5452871"/>
            <a:ext cx="7408164" cy="118110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5081" y="5528894"/>
            <a:ext cx="7421372" cy="10801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75081" y="5528894"/>
            <a:ext cx="7421372" cy="1080122"/>
          </a:xfrm>
          <a:custGeom>
            <a:avLst/>
            <a:gdLst/>
            <a:ahLst/>
            <a:cxnLst/>
            <a:rect l="l" t="t" r="r" b="b"/>
            <a:pathLst>
              <a:path w="7421372" h="1080122">
                <a:moveTo>
                  <a:pt x="0" y="1080122"/>
                </a:moveTo>
                <a:lnTo>
                  <a:pt x="7421372" y="1080122"/>
                </a:lnTo>
                <a:lnTo>
                  <a:pt x="7421372" y="0"/>
                </a:lnTo>
                <a:lnTo>
                  <a:pt x="0" y="0"/>
                </a:lnTo>
                <a:lnTo>
                  <a:pt x="0" y="1080122"/>
                </a:lnTo>
                <a:close/>
              </a:path>
            </a:pathLst>
          </a:custGeom>
          <a:ln w="9524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896352" y="5528945"/>
            <a:ext cx="0" cy="1080071"/>
          </a:xfrm>
          <a:custGeom>
            <a:avLst/>
            <a:gdLst/>
            <a:ahLst/>
            <a:cxnLst/>
            <a:rect l="l" t="t" r="r" b="b"/>
            <a:pathLst>
              <a:path h="1080071">
                <a:moveTo>
                  <a:pt x="0" y="0"/>
                </a:moveTo>
                <a:lnTo>
                  <a:pt x="0" y="1080071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078854" y="3465195"/>
            <a:ext cx="1817497" cy="2308097"/>
          </a:xfrm>
          <a:custGeom>
            <a:avLst/>
            <a:gdLst/>
            <a:ahLst/>
            <a:cxnLst/>
            <a:rect l="l" t="t" r="r" b="b"/>
            <a:pathLst>
              <a:path w="1817497" h="2308098">
                <a:moveTo>
                  <a:pt x="1817497" y="2308097"/>
                </a:moveTo>
                <a:lnTo>
                  <a:pt x="0" y="0"/>
                </a:lnTo>
              </a:path>
            </a:pathLst>
          </a:custGeom>
          <a:ln w="9525">
            <a:solidFill>
              <a:srgbClr val="BD4A4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53948" y="5547034"/>
            <a:ext cx="7009130" cy="6927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400"/>
              </a:lnSpc>
            </a:pPr>
            <a:r>
              <a:rPr sz="2200" spc="-20" dirty="0" smtClean="0">
                <a:latin typeface="標楷體"/>
                <a:cs typeface="標楷體"/>
              </a:rPr>
              <a:t>社</a:t>
            </a:r>
            <a:r>
              <a:rPr sz="2200" spc="-25" dirty="0" smtClean="0">
                <a:latin typeface="標楷體"/>
                <a:cs typeface="標楷體"/>
              </a:rPr>
              <a:t>會保</a:t>
            </a:r>
            <a:r>
              <a:rPr sz="2200" spc="-20" dirty="0" smtClean="0">
                <a:latin typeface="標楷體"/>
                <a:cs typeface="標楷體"/>
              </a:rPr>
              <a:t>險</a:t>
            </a:r>
            <a:r>
              <a:rPr sz="2200" spc="-25" dirty="0" smtClean="0">
                <a:latin typeface="標楷體"/>
                <a:cs typeface="標楷體"/>
              </a:rPr>
              <a:t>年</a:t>
            </a:r>
            <a:r>
              <a:rPr sz="2200" spc="-20" dirty="0" smtClean="0">
                <a:latin typeface="標楷體"/>
                <a:cs typeface="標楷體"/>
              </a:rPr>
              <a:t>金</a:t>
            </a:r>
            <a:r>
              <a:rPr sz="2200" spc="-25" dirty="0" smtClean="0">
                <a:latin typeface="標楷體"/>
                <a:cs typeface="標楷體"/>
              </a:rPr>
              <a:t>：</a:t>
            </a:r>
            <a:r>
              <a:rPr sz="2200" spc="-15" dirty="0" smtClean="0">
                <a:latin typeface="標楷體"/>
                <a:cs typeface="標楷體"/>
              </a:rPr>
              <a:t> </a:t>
            </a:r>
            <a:endParaRPr lang="en-US" sz="2200" spc="-15" dirty="0" smtClean="0">
              <a:latin typeface="標楷體"/>
              <a:cs typeface="標楷體"/>
            </a:endParaRPr>
          </a:p>
          <a:p>
            <a:pPr marL="12700" marR="12700">
              <a:lnSpc>
                <a:spcPct val="101400"/>
              </a:lnSpc>
            </a:pPr>
            <a:r>
              <a:rPr sz="2200" spc="-20" dirty="0" err="1" smtClean="0">
                <a:latin typeface="標楷體"/>
                <a:cs typeface="標楷體"/>
              </a:rPr>
              <a:t>指</a:t>
            </a:r>
            <a:r>
              <a:rPr sz="2200" spc="-25" dirty="0" err="1" smtClean="0">
                <a:latin typeface="標楷體"/>
                <a:cs typeface="標楷體"/>
              </a:rPr>
              <a:t>於政</a:t>
            </a:r>
            <a:r>
              <a:rPr sz="2200" spc="-20" dirty="0" err="1" smtClean="0">
                <a:latin typeface="標楷體"/>
                <a:cs typeface="標楷體"/>
              </a:rPr>
              <a:t>府</a:t>
            </a:r>
            <a:r>
              <a:rPr sz="2200" spc="-25" dirty="0" err="1" smtClean="0">
                <a:latin typeface="標楷體"/>
                <a:cs typeface="標楷體"/>
              </a:rPr>
              <a:t>機</a:t>
            </a:r>
            <a:r>
              <a:rPr sz="2200" spc="-20" dirty="0" err="1" smtClean="0">
                <a:latin typeface="標楷體"/>
                <a:cs typeface="標楷體"/>
              </a:rPr>
              <a:t>關</a:t>
            </a:r>
            <a:r>
              <a:rPr sz="2200" spc="-25" dirty="0" err="1" smtClean="0">
                <a:latin typeface="標楷體"/>
                <a:cs typeface="標楷體"/>
              </a:rPr>
              <a:t>、公</a:t>
            </a:r>
            <a:r>
              <a:rPr sz="2200" spc="-20" dirty="0" err="1" smtClean="0">
                <a:latin typeface="標楷體"/>
                <a:cs typeface="標楷體"/>
              </a:rPr>
              <a:t>立</a:t>
            </a:r>
            <a:r>
              <a:rPr sz="2200" spc="-25" dirty="0" err="1" smtClean="0">
                <a:latin typeface="標楷體"/>
                <a:cs typeface="標楷體"/>
              </a:rPr>
              <a:t>學</a:t>
            </a:r>
            <a:r>
              <a:rPr sz="2200" spc="-20" dirty="0" err="1" smtClean="0">
                <a:latin typeface="標楷體"/>
                <a:cs typeface="標楷體"/>
              </a:rPr>
              <a:t>校</a:t>
            </a:r>
            <a:r>
              <a:rPr sz="2200" spc="-25" dirty="0" err="1" smtClean="0">
                <a:latin typeface="標楷體"/>
                <a:cs typeface="標楷體"/>
              </a:rPr>
              <a:t>或公</a:t>
            </a:r>
            <a:r>
              <a:rPr sz="2200" spc="-20" dirty="0" err="1" smtClean="0">
                <a:latin typeface="標楷體"/>
                <a:cs typeface="標楷體"/>
              </a:rPr>
              <a:t>營</a:t>
            </a:r>
            <a:r>
              <a:rPr sz="2200" spc="-25" dirty="0" err="1" smtClean="0">
                <a:latin typeface="標楷體"/>
                <a:cs typeface="標楷體"/>
              </a:rPr>
              <a:t>事</a:t>
            </a:r>
            <a:r>
              <a:rPr sz="2200" spc="-20" dirty="0" err="1" smtClean="0">
                <a:latin typeface="標楷體"/>
                <a:cs typeface="標楷體"/>
              </a:rPr>
              <a:t>業</a:t>
            </a:r>
            <a:r>
              <a:rPr sz="2200" spc="-25" dirty="0" err="1" smtClean="0">
                <a:latin typeface="標楷體"/>
                <a:cs typeface="標楷體"/>
              </a:rPr>
              <a:t>退休</a:t>
            </a:r>
            <a:r>
              <a:rPr sz="2200" spc="-20" dirty="0" err="1" smtClean="0">
                <a:latin typeface="標楷體"/>
                <a:cs typeface="標楷體"/>
              </a:rPr>
              <a:t>所</a:t>
            </a:r>
            <a:r>
              <a:rPr sz="2200" spc="-25" dirty="0" err="1" smtClean="0">
                <a:latin typeface="標楷體"/>
                <a:cs typeface="標楷體"/>
              </a:rPr>
              <a:t>領</a:t>
            </a:r>
            <a:r>
              <a:rPr sz="2200" spc="-20" dirty="0" err="1" smtClean="0">
                <a:latin typeface="標楷體"/>
                <a:cs typeface="標楷體"/>
              </a:rPr>
              <a:t>取</a:t>
            </a:r>
            <a:r>
              <a:rPr sz="2200" spc="-25" dirty="0" err="1" smtClean="0">
                <a:latin typeface="標楷體"/>
                <a:cs typeface="標楷體"/>
              </a:rPr>
              <a:t>之公</a:t>
            </a:r>
            <a:r>
              <a:rPr sz="2200" spc="-20" dirty="0" err="1" smtClean="0">
                <a:latin typeface="標楷體"/>
                <a:cs typeface="標楷體"/>
              </a:rPr>
              <a:t>保</a:t>
            </a:r>
            <a:r>
              <a:rPr sz="2200" spc="-25" dirty="0" err="1" smtClean="0">
                <a:latin typeface="標楷體"/>
                <a:cs typeface="標楷體"/>
              </a:rPr>
              <a:t>年</a:t>
            </a:r>
            <a:endParaRPr sz="2200" dirty="0">
              <a:latin typeface="標楷體"/>
              <a:cs typeface="標楷體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3948" y="6222288"/>
            <a:ext cx="6729095" cy="347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20" dirty="0" smtClean="0">
                <a:latin typeface="標楷體"/>
                <a:cs typeface="標楷體"/>
              </a:rPr>
              <a:t>金</a:t>
            </a:r>
            <a:r>
              <a:rPr sz="2200" spc="-25" dirty="0" smtClean="0">
                <a:latin typeface="標楷體"/>
                <a:cs typeface="標楷體"/>
              </a:rPr>
              <a:t>或勞</a:t>
            </a:r>
            <a:r>
              <a:rPr sz="2200" spc="-20" dirty="0" smtClean="0">
                <a:latin typeface="標楷體"/>
                <a:cs typeface="標楷體"/>
              </a:rPr>
              <a:t>保</a:t>
            </a:r>
            <a:r>
              <a:rPr sz="2200" spc="-25" dirty="0" smtClean="0">
                <a:latin typeface="標楷體"/>
                <a:cs typeface="標楷體"/>
              </a:rPr>
              <a:t>年</a:t>
            </a:r>
            <a:r>
              <a:rPr sz="2200" spc="-20" dirty="0" smtClean="0">
                <a:latin typeface="標楷體"/>
                <a:cs typeface="標楷體"/>
              </a:rPr>
              <a:t>金</a:t>
            </a:r>
            <a:r>
              <a:rPr sz="2200" spc="-25" dirty="0" smtClean="0">
                <a:latin typeface="標楷體"/>
                <a:cs typeface="標楷體"/>
              </a:rPr>
              <a:t>，不</a:t>
            </a:r>
            <a:r>
              <a:rPr sz="2200" spc="-20" dirty="0" smtClean="0">
                <a:latin typeface="標楷體"/>
                <a:cs typeface="標楷體"/>
              </a:rPr>
              <a:t>包</a:t>
            </a:r>
            <a:r>
              <a:rPr sz="2200" spc="-25" dirty="0" smtClean="0">
                <a:latin typeface="標楷體"/>
                <a:cs typeface="標楷體"/>
              </a:rPr>
              <a:t>括</a:t>
            </a:r>
            <a:r>
              <a:rPr sz="2200" spc="-20" dirty="0" smtClean="0">
                <a:latin typeface="標楷體"/>
                <a:cs typeface="標楷體"/>
              </a:rPr>
              <a:t>純</a:t>
            </a:r>
            <a:r>
              <a:rPr sz="2200" spc="-25" dirty="0" smtClean="0">
                <a:latin typeface="標楷體"/>
                <a:cs typeface="標楷體"/>
              </a:rPr>
              <a:t>私人</a:t>
            </a:r>
            <a:r>
              <a:rPr sz="2200" spc="-20" dirty="0" smtClean="0">
                <a:latin typeface="標楷體"/>
                <a:cs typeface="標楷體"/>
              </a:rPr>
              <a:t>機</a:t>
            </a:r>
            <a:r>
              <a:rPr sz="2200" spc="-1225" dirty="0" smtClean="0">
                <a:latin typeface="標楷體"/>
                <a:cs typeface="標楷體"/>
              </a:rPr>
              <a:t>構</a:t>
            </a:r>
            <a:r>
              <a:rPr sz="1500" spc="-15" baseline="8333" dirty="0" smtClean="0">
                <a:solidFill>
                  <a:srgbClr val="888888"/>
                </a:solidFill>
                <a:latin typeface="Tahoma"/>
                <a:cs typeface="Tahoma"/>
              </a:rPr>
              <a:t>42</a:t>
            </a:r>
            <a:r>
              <a:rPr sz="1500" spc="-307" baseline="8333" dirty="0" smtClean="0">
                <a:solidFill>
                  <a:srgbClr val="888888"/>
                </a:solidFill>
                <a:latin typeface="Tahoma"/>
                <a:cs typeface="Tahoma"/>
              </a:rPr>
              <a:t> </a:t>
            </a:r>
            <a:r>
              <a:rPr sz="2200" spc="-20" dirty="0" err="1" smtClean="0">
                <a:latin typeface="標楷體"/>
                <a:cs typeface="標楷體"/>
              </a:rPr>
              <a:t>退</a:t>
            </a:r>
            <a:r>
              <a:rPr sz="2200" spc="-25" dirty="0" err="1" smtClean="0">
                <a:latin typeface="標楷體"/>
                <a:cs typeface="標楷體"/>
              </a:rPr>
              <a:t>休所</a:t>
            </a:r>
            <a:r>
              <a:rPr sz="2200" spc="-20" dirty="0" err="1" smtClean="0">
                <a:latin typeface="標楷體"/>
                <a:cs typeface="標楷體"/>
              </a:rPr>
              <a:t>領</a:t>
            </a:r>
            <a:r>
              <a:rPr sz="2200" spc="-25" dirty="0" err="1" smtClean="0">
                <a:latin typeface="標楷體"/>
                <a:cs typeface="標楷體"/>
              </a:rPr>
              <a:t>勞</a:t>
            </a:r>
            <a:r>
              <a:rPr sz="2200" spc="-20" dirty="0" err="1" smtClean="0">
                <a:latin typeface="標楷體"/>
                <a:cs typeface="標楷體"/>
              </a:rPr>
              <a:t>保</a:t>
            </a:r>
            <a:r>
              <a:rPr sz="2200" spc="-25" dirty="0" err="1" smtClean="0">
                <a:latin typeface="標楷體"/>
                <a:cs typeface="標楷體"/>
              </a:rPr>
              <a:t>年金</a:t>
            </a:r>
            <a:r>
              <a:rPr lang="zh-TW" altLang="en-US" sz="2200" spc="-25" dirty="0" smtClean="0">
                <a:latin typeface="標楷體"/>
                <a:cs typeface="標楷體"/>
              </a:rPr>
              <a:t>。</a:t>
            </a:r>
            <a:endParaRPr sz="2200" dirty="0">
              <a:latin typeface="標楷體"/>
              <a:cs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3626" y="2089759"/>
            <a:ext cx="6840728" cy="461670"/>
          </a:xfrm>
          <a:custGeom>
            <a:avLst/>
            <a:gdLst/>
            <a:ahLst/>
            <a:cxnLst/>
            <a:rect l="l" t="t" r="r" b="b"/>
            <a:pathLst>
              <a:path w="6840728" h="461670">
                <a:moveTo>
                  <a:pt x="0" y="461670"/>
                </a:moveTo>
                <a:lnTo>
                  <a:pt x="6840728" y="461670"/>
                </a:lnTo>
                <a:lnTo>
                  <a:pt x="684072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3626" y="2089759"/>
            <a:ext cx="6840728" cy="461670"/>
          </a:xfrm>
          <a:custGeom>
            <a:avLst/>
            <a:gdLst/>
            <a:ahLst/>
            <a:cxnLst/>
            <a:rect l="l" t="t" r="r" b="b"/>
            <a:pathLst>
              <a:path w="6840728" h="461670">
                <a:moveTo>
                  <a:pt x="0" y="461670"/>
                </a:moveTo>
                <a:lnTo>
                  <a:pt x="6840728" y="461670"/>
                </a:lnTo>
                <a:lnTo>
                  <a:pt x="6840728" y="0"/>
                </a:lnTo>
                <a:lnTo>
                  <a:pt x="0" y="0"/>
                </a:lnTo>
                <a:lnTo>
                  <a:pt x="0" y="461670"/>
                </a:lnTo>
                <a:close/>
              </a:path>
            </a:pathLst>
          </a:custGeom>
          <a:ln w="25399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890" y="2485008"/>
            <a:ext cx="7829804" cy="263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2874" y="5022675"/>
            <a:ext cx="1370584" cy="1718691"/>
          </a:xfrm>
          <a:custGeom>
            <a:avLst/>
            <a:gdLst/>
            <a:ahLst/>
            <a:cxnLst/>
            <a:rect l="l" t="t" r="r" b="b"/>
            <a:pathLst>
              <a:path w="1370584" h="1718691">
                <a:moveTo>
                  <a:pt x="0" y="1718690"/>
                </a:moveTo>
                <a:lnTo>
                  <a:pt x="1370584" y="1718690"/>
                </a:lnTo>
                <a:lnTo>
                  <a:pt x="1370584" y="0"/>
                </a:lnTo>
                <a:lnTo>
                  <a:pt x="0" y="0"/>
                </a:lnTo>
                <a:lnTo>
                  <a:pt x="0" y="17186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2874" y="5022675"/>
            <a:ext cx="1370584" cy="1718691"/>
          </a:xfrm>
          <a:custGeom>
            <a:avLst/>
            <a:gdLst/>
            <a:ahLst/>
            <a:cxnLst/>
            <a:rect l="l" t="t" r="r" b="b"/>
            <a:pathLst>
              <a:path w="1370584" h="1718691">
                <a:moveTo>
                  <a:pt x="0" y="1718690"/>
                </a:moveTo>
                <a:lnTo>
                  <a:pt x="1370584" y="1718690"/>
                </a:lnTo>
                <a:lnTo>
                  <a:pt x="1370584" y="0"/>
                </a:lnTo>
                <a:lnTo>
                  <a:pt x="0" y="0"/>
                </a:lnTo>
                <a:lnTo>
                  <a:pt x="0" y="1718690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2495" y="5490971"/>
            <a:ext cx="6464808" cy="5425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29739" y="5571363"/>
            <a:ext cx="6370701" cy="391439"/>
          </a:xfrm>
          <a:custGeom>
            <a:avLst/>
            <a:gdLst/>
            <a:ahLst/>
            <a:cxnLst/>
            <a:rect l="l" t="t" r="r" b="b"/>
            <a:pathLst>
              <a:path w="6370701" h="391439">
                <a:moveTo>
                  <a:pt x="0" y="0"/>
                </a:moveTo>
                <a:lnTo>
                  <a:pt x="0" y="335521"/>
                </a:lnTo>
                <a:lnTo>
                  <a:pt x="10559" y="340107"/>
                </a:lnTo>
                <a:lnTo>
                  <a:pt x="92579" y="348960"/>
                </a:lnTo>
                <a:lnTo>
                  <a:pt x="162398" y="353197"/>
                </a:lnTo>
                <a:lnTo>
                  <a:pt x="355556" y="361220"/>
                </a:lnTo>
                <a:lnTo>
                  <a:pt x="932989" y="375062"/>
                </a:lnTo>
                <a:lnTo>
                  <a:pt x="3185287" y="391439"/>
                </a:lnTo>
                <a:lnTo>
                  <a:pt x="5437695" y="375062"/>
                </a:lnTo>
                <a:lnTo>
                  <a:pt x="6015141" y="361220"/>
                </a:lnTo>
                <a:lnTo>
                  <a:pt x="6208301" y="353197"/>
                </a:lnTo>
                <a:lnTo>
                  <a:pt x="6278121" y="348960"/>
                </a:lnTo>
                <a:lnTo>
                  <a:pt x="6329007" y="344592"/>
                </a:lnTo>
                <a:lnTo>
                  <a:pt x="6370701" y="335521"/>
                </a:lnTo>
                <a:lnTo>
                  <a:pt x="6370701" y="55918"/>
                </a:lnTo>
                <a:lnTo>
                  <a:pt x="3185160" y="55918"/>
                </a:lnTo>
                <a:lnTo>
                  <a:pt x="932830" y="39536"/>
                </a:lnTo>
                <a:lnTo>
                  <a:pt x="355448" y="25693"/>
                </a:lnTo>
                <a:lnTo>
                  <a:pt x="162324" y="17670"/>
                </a:lnTo>
                <a:lnTo>
                  <a:pt x="92522" y="13434"/>
                </a:lnTo>
                <a:lnTo>
                  <a:pt x="41655" y="9068"/>
                </a:lnTo>
                <a:lnTo>
                  <a:pt x="10540" y="4584"/>
                </a:lnTo>
                <a:lnTo>
                  <a:pt x="0" y="0"/>
                </a:lnTo>
                <a:close/>
              </a:path>
              <a:path w="6370701" h="391439">
                <a:moveTo>
                  <a:pt x="6370701" y="0"/>
                </a:moveTo>
                <a:lnTo>
                  <a:pt x="6328973" y="9071"/>
                </a:lnTo>
                <a:lnTo>
                  <a:pt x="6278072" y="13438"/>
                </a:lnTo>
                <a:lnTo>
                  <a:pt x="6208239" y="17675"/>
                </a:lnTo>
                <a:lnTo>
                  <a:pt x="6120294" y="21767"/>
                </a:lnTo>
                <a:lnTo>
                  <a:pt x="6015057" y="25699"/>
                </a:lnTo>
                <a:lnTo>
                  <a:pt x="5603791" y="36392"/>
                </a:lnTo>
                <a:lnTo>
                  <a:pt x="3701838" y="55186"/>
                </a:lnTo>
                <a:lnTo>
                  <a:pt x="3446406" y="55732"/>
                </a:lnTo>
                <a:lnTo>
                  <a:pt x="3185160" y="55918"/>
                </a:lnTo>
                <a:lnTo>
                  <a:pt x="6370701" y="55918"/>
                </a:lnTo>
                <a:lnTo>
                  <a:pt x="6370701" y="0"/>
                </a:lnTo>
                <a:close/>
              </a:path>
            </a:pathLst>
          </a:custGeom>
          <a:solidFill>
            <a:srgbClr val="FF00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29739" y="5515483"/>
            <a:ext cx="6370701" cy="111798"/>
          </a:xfrm>
          <a:custGeom>
            <a:avLst/>
            <a:gdLst/>
            <a:ahLst/>
            <a:cxnLst/>
            <a:rect l="l" t="t" r="r" b="b"/>
            <a:pathLst>
              <a:path w="6370701" h="111798">
                <a:moveTo>
                  <a:pt x="3185541" y="0"/>
                </a:moveTo>
                <a:lnTo>
                  <a:pt x="2420065" y="1624"/>
                </a:lnTo>
                <a:lnTo>
                  <a:pt x="355643" y="30200"/>
                </a:lnTo>
                <a:lnTo>
                  <a:pt x="162461" y="38217"/>
                </a:lnTo>
                <a:lnTo>
                  <a:pt x="92628" y="42451"/>
                </a:lnTo>
                <a:lnTo>
                  <a:pt x="41727" y="46816"/>
                </a:lnTo>
                <a:lnTo>
                  <a:pt x="0" y="55879"/>
                </a:lnTo>
                <a:lnTo>
                  <a:pt x="10559" y="60466"/>
                </a:lnTo>
                <a:lnTo>
                  <a:pt x="92579" y="69318"/>
                </a:lnTo>
                <a:lnTo>
                  <a:pt x="162398" y="73555"/>
                </a:lnTo>
                <a:lnTo>
                  <a:pt x="355556" y="81579"/>
                </a:lnTo>
                <a:lnTo>
                  <a:pt x="932989" y="95421"/>
                </a:lnTo>
                <a:lnTo>
                  <a:pt x="3185287" y="111798"/>
                </a:lnTo>
                <a:lnTo>
                  <a:pt x="5437695" y="95421"/>
                </a:lnTo>
                <a:lnTo>
                  <a:pt x="6015141" y="81579"/>
                </a:lnTo>
                <a:lnTo>
                  <a:pt x="6208301" y="73555"/>
                </a:lnTo>
                <a:lnTo>
                  <a:pt x="6278121" y="69318"/>
                </a:lnTo>
                <a:lnTo>
                  <a:pt x="6329007" y="64951"/>
                </a:lnTo>
                <a:lnTo>
                  <a:pt x="6370701" y="55879"/>
                </a:lnTo>
                <a:lnTo>
                  <a:pt x="6360142" y="51297"/>
                </a:lnTo>
                <a:lnTo>
                  <a:pt x="6278136" y="42451"/>
                </a:lnTo>
                <a:lnTo>
                  <a:pt x="6208327" y="38217"/>
                </a:lnTo>
                <a:lnTo>
                  <a:pt x="6015195" y="30200"/>
                </a:lnTo>
                <a:lnTo>
                  <a:pt x="3951000" y="1624"/>
                </a:lnTo>
                <a:lnTo>
                  <a:pt x="3185541" y="0"/>
                </a:lnTo>
                <a:close/>
              </a:path>
            </a:pathLst>
          </a:custGeom>
          <a:solidFill>
            <a:srgbClr val="FF66A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29739" y="5515483"/>
            <a:ext cx="6370701" cy="447319"/>
          </a:xfrm>
          <a:custGeom>
            <a:avLst/>
            <a:gdLst/>
            <a:ahLst/>
            <a:cxnLst/>
            <a:rect l="l" t="t" r="r" b="b"/>
            <a:pathLst>
              <a:path w="6370701" h="447319">
                <a:moveTo>
                  <a:pt x="6370701" y="55879"/>
                </a:moveTo>
                <a:lnTo>
                  <a:pt x="6329007" y="64947"/>
                </a:lnTo>
                <a:lnTo>
                  <a:pt x="6278121" y="69314"/>
                </a:lnTo>
                <a:lnTo>
                  <a:pt x="6208301" y="73549"/>
                </a:lnTo>
                <a:lnTo>
                  <a:pt x="6120368" y="77640"/>
                </a:lnTo>
                <a:lnTo>
                  <a:pt x="6015141" y="81570"/>
                </a:lnTo>
                <a:lnTo>
                  <a:pt x="5893440" y="85327"/>
                </a:lnTo>
                <a:lnTo>
                  <a:pt x="5756086" y="88896"/>
                </a:lnTo>
                <a:lnTo>
                  <a:pt x="5603897" y="92261"/>
                </a:lnTo>
                <a:lnTo>
                  <a:pt x="5437695" y="95410"/>
                </a:lnTo>
                <a:lnTo>
                  <a:pt x="5258299" y="98327"/>
                </a:lnTo>
                <a:lnTo>
                  <a:pt x="5066528" y="100998"/>
                </a:lnTo>
                <a:lnTo>
                  <a:pt x="4863204" y="103409"/>
                </a:lnTo>
                <a:lnTo>
                  <a:pt x="4649145" y="105544"/>
                </a:lnTo>
                <a:lnTo>
                  <a:pt x="4425172" y="107391"/>
                </a:lnTo>
                <a:lnTo>
                  <a:pt x="4192104" y="108935"/>
                </a:lnTo>
                <a:lnTo>
                  <a:pt x="3950762" y="110160"/>
                </a:lnTo>
                <a:lnTo>
                  <a:pt x="3701965" y="111053"/>
                </a:lnTo>
                <a:lnTo>
                  <a:pt x="3446533" y="111600"/>
                </a:lnTo>
                <a:lnTo>
                  <a:pt x="3185287" y="111785"/>
                </a:lnTo>
                <a:lnTo>
                  <a:pt x="2924058" y="111600"/>
                </a:lnTo>
                <a:lnTo>
                  <a:pt x="2668643" y="111053"/>
                </a:lnTo>
                <a:lnTo>
                  <a:pt x="2419860" y="110160"/>
                </a:lnTo>
                <a:lnTo>
                  <a:pt x="2178531" y="108935"/>
                </a:lnTo>
                <a:lnTo>
                  <a:pt x="1945475" y="107391"/>
                </a:lnTo>
                <a:lnTo>
                  <a:pt x="1721512" y="105544"/>
                </a:lnTo>
                <a:lnTo>
                  <a:pt x="1507461" y="103409"/>
                </a:lnTo>
                <a:lnTo>
                  <a:pt x="1304144" y="100998"/>
                </a:lnTo>
                <a:lnTo>
                  <a:pt x="1112380" y="98327"/>
                </a:lnTo>
                <a:lnTo>
                  <a:pt x="932989" y="95410"/>
                </a:lnTo>
                <a:lnTo>
                  <a:pt x="766791" y="92261"/>
                </a:lnTo>
                <a:lnTo>
                  <a:pt x="614606" y="88896"/>
                </a:lnTo>
                <a:lnTo>
                  <a:pt x="477255" y="85327"/>
                </a:lnTo>
                <a:lnTo>
                  <a:pt x="355556" y="81570"/>
                </a:lnTo>
                <a:lnTo>
                  <a:pt x="250330" y="77640"/>
                </a:lnTo>
                <a:lnTo>
                  <a:pt x="162398" y="73549"/>
                </a:lnTo>
                <a:lnTo>
                  <a:pt x="92579" y="69314"/>
                </a:lnTo>
                <a:lnTo>
                  <a:pt x="41692" y="64947"/>
                </a:lnTo>
                <a:lnTo>
                  <a:pt x="0" y="55879"/>
                </a:lnTo>
                <a:lnTo>
                  <a:pt x="10578" y="51297"/>
                </a:lnTo>
                <a:lnTo>
                  <a:pt x="41727" y="46816"/>
                </a:lnTo>
                <a:lnTo>
                  <a:pt x="92628" y="42451"/>
                </a:lnTo>
                <a:lnTo>
                  <a:pt x="162461" y="38217"/>
                </a:lnTo>
                <a:lnTo>
                  <a:pt x="250406" y="34129"/>
                </a:lnTo>
                <a:lnTo>
                  <a:pt x="355643" y="30200"/>
                </a:lnTo>
                <a:lnTo>
                  <a:pt x="477352" y="26445"/>
                </a:lnTo>
                <a:lnTo>
                  <a:pt x="614714" y="22878"/>
                </a:lnTo>
                <a:lnTo>
                  <a:pt x="766909" y="19514"/>
                </a:lnTo>
                <a:lnTo>
                  <a:pt x="933116" y="16367"/>
                </a:lnTo>
                <a:lnTo>
                  <a:pt x="1112517" y="13451"/>
                </a:lnTo>
                <a:lnTo>
                  <a:pt x="1304291" y="10781"/>
                </a:lnTo>
                <a:lnTo>
                  <a:pt x="1507618" y="8372"/>
                </a:lnTo>
                <a:lnTo>
                  <a:pt x="1721679" y="6237"/>
                </a:lnTo>
                <a:lnTo>
                  <a:pt x="1945653" y="4391"/>
                </a:lnTo>
                <a:lnTo>
                  <a:pt x="2178722" y="2848"/>
                </a:lnTo>
                <a:lnTo>
                  <a:pt x="2420065" y="1624"/>
                </a:lnTo>
                <a:lnTo>
                  <a:pt x="2668862" y="731"/>
                </a:lnTo>
                <a:lnTo>
                  <a:pt x="2924294" y="185"/>
                </a:lnTo>
                <a:lnTo>
                  <a:pt x="3185541" y="0"/>
                </a:lnTo>
                <a:lnTo>
                  <a:pt x="3446785" y="185"/>
                </a:lnTo>
                <a:lnTo>
                  <a:pt x="3702212" y="731"/>
                </a:lnTo>
                <a:lnTo>
                  <a:pt x="3951000" y="1624"/>
                </a:lnTo>
                <a:lnTo>
                  <a:pt x="4192331" y="2848"/>
                </a:lnTo>
                <a:lnTo>
                  <a:pt x="4425386" y="4391"/>
                </a:lnTo>
                <a:lnTo>
                  <a:pt x="4649344" y="6237"/>
                </a:lnTo>
                <a:lnTo>
                  <a:pt x="4863386" y="8372"/>
                </a:lnTo>
                <a:lnTo>
                  <a:pt x="5066693" y="10781"/>
                </a:lnTo>
                <a:lnTo>
                  <a:pt x="5258445" y="13451"/>
                </a:lnTo>
                <a:lnTo>
                  <a:pt x="5437822" y="16367"/>
                </a:lnTo>
                <a:lnTo>
                  <a:pt x="5604005" y="19514"/>
                </a:lnTo>
                <a:lnTo>
                  <a:pt x="5756175" y="22878"/>
                </a:lnTo>
                <a:lnTo>
                  <a:pt x="5893512" y="26445"/>
                </a:lnTo>
                <a:lnTo>
                  <a:pt x="6015195" y="30200"/>
                </a:lnTo>
                <a:lnTo>
                  <a:pt x="6120407" y="34129"/>
                </a:lnTo>
                <a:lnTo>
                  <a:pt x="6208327" y="38217"/>
                </a:lnTo>
                <a:lnTo>
                  <a:pt x="6278136" y="42451"/>
                </a:lnTo>
                <a:lnTo>
                  <a:pt x="6329015" y="46816"/>
                </a:lnTo>
                <a:lnTo>
                  <a:pt x="6370701" y="55879"/>
                </a:lnTo>
                <a:lnTo>
                  <a:pt x="6370701" y="391401"/>
                </a:lnTo>
                <a:lnTo>
                  <a:pt x="6360141" y="395987"/>
                </a:lnTo>
                <a:lnTo>
                  <a:pt x="6329007" y="400472"/>
                </a:lnTo>
                <a:lnTo>
                  <a:pt x="6278121" y="404840"/>
                </a:lnTo>
                <a:lnTo>
                  <a:pt x="6208301" y="409077"/>
                </a:lnTo>
                <a:lnTo>
                  <a:pt x="6120368" y="413168"/>
                </a:lnTo>
                <a:lnTo>
                  <a:pt x="6015141" y="417100"/>
                </a:lnTo>
                <a:lnTo>
                  <a:pt x="5893440" y="420858"/>
                </a:lnTo>
                <a:lnTo>
                  <a:pt x="5756086" y="424427"/>
                </a:lnTo>
                <a:lnTo>
                  <a:pt x="5603897" y="427793"/>
                </a:lnTo>
                <a:lnTo>
                  <a:pt x="5437695" y="430942"/>
                </a:lnTo>
                <a:lnTo>
                  <a:pt x="5258299" y="433860"/>
                </a:lnTo>
                <a:lnTo>
                  <a:pt x="5066528" y="436531"/>
                </a:lnTo>
                <a:lnTo>
                  <a:pt x="4863204" y="438942"/>
                </a:lnTo>
                <a:lnTo>
                  <a:pt x="4649145" y="441078"/>
                </a:lnTo>
                <a:lnTo>
                  <a:pt x="4425172" y="442925"/>
                </a:lnTo>
                <a:lnTo>
                  <a:pt x="4192104" y="444469"/>
                </a:lnTo>
                <a:lnTo>
                  <a:pt x="3950762" y="445694"/>
                </a:lnTo>
                <a:lnTo>
                  <a:pt x="3701965" y="446587"/>
                </a:lnTo>
                <a:lnTo>
                  <a:pt x="3446533" y="447134"/>
                </a:lnTo>
                <a:lnTo>
                  <a:pt x="3185287" y="447319"/>
                </a:lnTo>
                <a:lnTo>
                  <a:pt x="2924058" y="447134"/>
                </a:lnTo>
                <a:lnTo>
                  <a:pt x="2668643" y="446587"/>
                </a:lnTo>
                <a:lnTo>
                  <a:pt x="2419860" y="445694"/>
                </a:lnTo>
                <a:lnTo>
                  <a:pt x="2178531" y="444469"/>
                </a:lnTo>
                <a:lnTo>
                  <a:pt x="1945475" y="442925"/>
                </a:lnTo>
                <a:lnTo>
                  <a:pt x="1721512" y="441078"/>
                </a:lnTo>
                <a:lnTo>
                  <a:pt x="1507461" y="438942"/>
                </a:lnTo>
                <a:lnTo>
                  <a:pt x="1304144" y="436531"/>
                </a:lnTo>
                <a:lnTo>
                  <a:pt x="1112380" y="433860"/>
                </a:lnTo>
                <a:lnTo>
                  <a:pt x="932989" y="430942"/>
                </a:lnTo>
                <a:lnTo>
                  <a:pt x="766791" y="427793"/>
                </a:lnTo>
                <a:lnTo>
                  <a:pt x="614606" y="424427"/>
                </a:lnTo>
                <a:lnTo>
                  <a:pt x="477255" y="420858"/>
                </a:lnTo>
                <a:lnTo>
                  <a:pt x="355556" y="417100"/>
                </a:lnTo>
                <a:lnTo>
                  <a:pt x="250330" y="413168"/>
                </a:lnTo>
                <a:lnTo>
                  <a:pt x="162398" y="409077"/>
                </a:lnTo>
                <a:lnTo>
                  <a:pt x="92579" y="404840"/>
                </a:lnTo>
                <a:lnTo>
                  <a:pt x="41692" y="400472"/>
                </a:lnTo>
                <a:lnTo>
                  <a:pt x="0" y="391401"/>
                </a:lnTo>
                <a:lnTo>
                  <a:pt x="0" y="55879"/>
                </a:lnTo>
              </a:path>
            </a:pathLst>
          </a:custGeom>
          <a:ln w="9525">
            <a:solidFill>
              <a:srgbClr val="7C5F9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2503" y="5489447"/>
            <a:ext cx="1347215" cy="5242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46903" y="5489447"/>
            <a:ext cx="737615" cy="524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251703" y="5489447"/>
            <a:ext cx="585215" cy="524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54753" y="5679122"/>
            <a:ext cx="1202944" cy="2757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75482" y="4869205"/>
            <a:ext cx="2459101" cy="464921"/>
          </a:xfrm>
          <a:custGeom>
            <a:avLst/>
            <a:gdLst/>
            <a:ahLst/>
            <a:cxnLst/>
            <a:rect l="l" t="t" r="r" b="b"/>
            <a:pathLst>
              <a:path w="2459101" h="464921">
                <a:moveTo>
                  <a:pt x="0" y="464921"/>
                </a:moveTo>
                <a:lnTo>
                  <a:pt x="2459101" y="464921"/>
                </a:lnTo>
                <a:lnTo>
                  <a:pt x="2459101" y="0"/>
                </a:lnTo>
                <a:lnTo>
                  <a:pt x="0" y="0"/>
                </a:lnTo>
                <a:lnTo>
                  <a:pt x="0" y="46492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75482" y="4869205"/>
            <a:ext cx="2459101" cy="464921"/>
          </a:xfrm>
          <a:custGeom>
            <a:avLst/>
            <a:gdLst/>
            <a:ahLst/>
            <a:cxnLst/>
            <a:rect l="l" t="t" r="r" b="b"/>
            <a:pathLst>
              <a:path w="2459101" h="464921">
                <a:moveTo>
                  <a:pt x="0" y="464921"/>
                </a:moveTo>
                <a:lnTo>
                  <a:pt x="2459101" y="464921"/>
                </a:lnTo>
                <a:lnTo>
                  <a:pt x="2459101" y="0"/>
                </a:lnTo>
                <a:lnTo>
                  <a:pt x="0" y="0"/>
                </a:lnTo>
                <a:lnTo>
                  <a:pt x="0" y="464921"/>
                </a:lnTo>
                <a:close/>
              </a:path>
            </a:pathLst>
          </a:custGeom>
          <a:ln w="25400">
            <a:solidFill>
              <a:srgbClr val="8063A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76704" y="5962802"/>
            <a:ext cx="5447919" cy="730250"/>
          </a:xfrm>
          <a:custGeom>
            <a:avLst/>
            <a:gdLst/>
            <a:ahLst/>
            <a:cxnLst/>
            <a:rect l="l" t="t" r="r" b="b"/>
            <a:pathLst>
              <a:path w="5447919" h="730250">
                <a:moveTo>
                  <a:pt x="0" y="730250"/>
                </a:moveTo>
                <a:lnTo>
                  <a:pt x="5447919" y="730250"/>
                </a:lnTo>
                <a:lnTo>
                  <a:pt x="5447919" y="0"/>
                </a:lnTo>
                <a:lnTo>
                  <a:pt x="0" y="0"/>
                </a:lnTo>
                <a:lnTo>
                  <a:pt x="0" y="730250"/>
                </a:lnTo>
                <a:close/>
              </a:path>
            </a:pathLst>
          </a:custGeom>
          <a:ln w="9525">
            <a:solidFill>
              <a:srgbClr val="FFC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155951" y="5998870"/>
            <a:ext cx="4775200" cy="520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200" spc="-20" dirty="0" smtClean="0">
                <a:latin typeface="標楷體"/>
                <a:cs typeface="標楷體"/>
              </a:rPr>
              <a:t>註</a:t>
            </a:r>
            <a:r>
              <a:rPr sz="2200" spc="-25" dirty="0" smtClean="0">
                <a:latin typeface="標楷體"/>
                <a:cs typeface="標楷體"/>
              </a:rPr>
              <a:t>：月</a:t>
            </a:r>
            <a:r>
              <a:rPr sz="2200" spc="-20" dirty="0" smtClean="0">
                <a:latin typeface="標楷體"/>
                <a:cs typeface="標楷體"/>
              </a:rPr>
              <a:t>退</a:t>
            </a:r>
            <a:r>
              <a:rPr sz="2200" spc="-25" dirty="0" smtClean="0">
                <a:latin typeface="標楷體"/>
                <a:cs typeface="標楷體"/>
              </a:rPr>
              <a:t>休</a:t>
            </a:r>
            <a:r>
              <a:rPr sz="2200" spc="-20" dirty="0" smtClean="0">
                <a:latin typeface="標楷體"/>
                <a:cs typeface="標楷體"/>
              </a:rPr>
              <a:t>總</a:t>
            </a:r>
            <a:r>
              <a:rPr sz="2200" spc="-25" dirty="0" smtClean="0">
                <a:latin typeface="標楷體"/>
                <a:cs typeface="標楷體"/>
              </a:rPr>
              <a:t>所</a:t>
            </a:r>
            <a:r>
              <a:rPr sz="2200" spc="-5" dirty="0" smtClean="0">
                <a:latin typeface="標楷體"/>
                <a:cs typeface="標楷體"/>
              </a:rPr>
              <a:t>得</a:t>
            </a:r>
            <a:r>
              <a:rPr sz="2200" spc="-25" dirty="0" smtClean="0">
                <a:latin typeface="標楷體"/>
                <a:cs typeface="標楷體"/>
              </a:rPr>
              <a:t>=優存</a:t>
            </a:r>
            <a:r>
              <a:rPr sz="2200" spc="-20" dirty="0" smtClean="0">
                <a:latin typeface="標楷體"/>
                <a:cs typeface="標楷體"/>
              </a:rPr>
              <a:t>利息</a:t>
            </a:r>
            <a:r>
              <a:rPr sz="2200" spc="-10" dirty="0" smtClean="0">
                <a:latin typeface="標楷體"/>
                <a:cs typeface="標楷體"/>
              </a:rPr>
              <a:t>+</a:t>
            </a:r>
            <a:r>
              <a:rPr sz="2200" spc="-25" dirty="0" smtClean="0">
                <a:latin typeface="標楷體"/>
                <a:cs typeface="標楷體"/>
              </a:rPr>
              <a:t>月退休金</a:t>
            </a:r>
            <a:endParaRPr sz="2200">
              <a:latin typeface="標楷體"/>
              <a:cs typeface="標楷體"/>
            </a:endParaRPr>
          </a:p>
          <a:p>
            <a:pPr marL="59690" algn="ctr">
              <a:lnSpc>
                <a:spcPct val="100000"/>
              </a:lnSpc>
              <a:spcBef>
                <a:spcPts val="185"/>
              </a:spcBef>
            </a:pPr>
            <a:r>
              <a:rPr sz="1000" spc="-15" dirty="0" smtClean="0">
                <a:solidFill>
                  <a:srgbClr val="888888"/>
                </a:solidFill>
                <a:latin typeface="Tahoma"/>
                <a:cs typeface="Tahoma"/>
              </a:rPr>
              <a:t>44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511932" y="801623"/>
            <a:ext cx="4142104" cy="561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dirty="0" smtClean="0">
                <a:solidFill>
                  <a:srgbClr val="FFFFFF"/>
                </a:solidFill>
                <a:latin typeface="標楷體"/>
                <a:cs typeface="標楷體"/>
              </a:rPr>
              <a:t>調</a:t>
            </a:r>
            <a:r>
              <a:rPr sz="3600" spc="-5" dirty="0" smtClean="0">
                <a:solidFill>
                  <a:srgbClr val="FFFFFF"/>
                </a:solidFill>
                <a:latin typeface="標楷體"/>
                <a:cs typeface="標楷體"/>
              </a:rPr>
              <a:t>降</a:t>
            </a:r>
            <a:r>
              <a:rPr sz="3600" spc="0" dirty="0" smtClean="0">
                <a:solidFill>
                  <a:srgbClr val="FFFFFF"/>
                </a:solidFill>
                <a:latin typeface="標楷體"/>
                <a:cs typeface="標楷體"/>
              </a:rPr>
              <a:t>退休所得替代率</a:t>
            </a:r>
            <a:endParaRPr sz="3600">
              <a:latin typeface="標楷體"/>
              <a:cs typeface="標楷體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2404" y="2123821"/>
            <a:ext cx="6579234" cy="378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dirty="0" smtClean="0">
                <a:solidFill>
                  <a:srgbClr val="C00000"/>
                </a:solidFill>
                <a:latin typeface="標楷體"/>
                <a:cs typeface="標楷體"/>
              </a:rPr>
              <a:t>2.</a:t>
            </a:r>
            <a:r>
              <a:rPr sz="2400" b="1" dirty="0" smtClean="0">
                <a:solidFill>
                  <a:srgbClr val="0000FF"/>
                </a:solidFill>
                <a:latin typeface="標楷體"/>
                <a:cs typeface="標楷體"/>
              </a:rPr>
              <a:t>已退休者</a:t>
            </a:r>
            <a:r>
              <a:rPr sz="2400" dirty="0" smtClean="0">
                <a:solidFill>
                  <a:srgbClr val="C00000"/>
                </a:solidFill>
                <a:latin typeface="標楷體"/>
                <a:cs typeface="標楷體"/>
              </a:rPr>
              <a:t>：自107.7.1起，逐年調降替代率上限</a:t>
            </a:r>
            <a:endParaRPr sz="2400" dirty="0">
              <a:latin typeface="標楷體"/>
              <a:cs typeface="標楷體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7022" y="5058536"/>
            <a:ext cx="1143635" cy="1354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00000"/>
              </a:lnSpc>
            </a:pP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調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降後月</a:t>
            </a:r>
            <a:r>
              <a:rPr sz="2200" spc="-15" dirty="0" smtClean="0">
                <a:solidFill>
                  <a:srgbClr val="0000CC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退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休總所</a:t>
            </a:r>
            <a:r>
              <a:rPr sz="2200" spc="-15" dirty="0" smtClean="0">
                <a:solidFill>
                  <a:srgbClr val="0000CC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得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不得低</a:t>
            </a:r>
            <a:r>
              <a:rPr sz="2200" spc="-15" dirty="0" smtClean="0">
                <a:solidFill>
                  <a:srgbClr val="0000CC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於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最低保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701922" y="4901438"/>
            <a:ext cx="2009775" cy="408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dirty="0" smtClean="0">
                <a:solidFill>
                  <a:srgbClr val="FF0000"/>
                </a:solidFill>
                <a:latin typeface="標楷體"/>
                <a:cs typeface="標楷體"/>
              </a:rPr>
              <a:t>最低保障金額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315080" y="3438397"/>
            <a:ext cx="2374265" cy="780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500" spc="-25" dirty="0" smtClean="0">
                <a:solidFill>
                  <a:srgbClr val="CC00CC"/>
                </a:solidFill>
                <a:latin typeface="標楷體"/>
                <a:cs typeface="標楷體"/>
              </a:rPr>
              <a:t>以</a:t>
            </a:r>
            <a:r>
              <a:rPr sz="3000" spc="-25" dirty="0" smtClean="0">
                <a:solidFill>
                  <a:srgbClr val="FF0000"/>
                </a:solidFill>
                <a:latin typeface="標楷體"/>
                <a:cs typeface="標楷體"/>
              </a:rPr>
              <a:t>10</a:t>
            </a:r>
            <a:r>
              <a:rPr sz="3000" spc="15" dirty="0" smtClean="0">
                <a:solidFill>
                  <a:srgbClr val="FF0000"/>
                </a:solidFill>
                <a:latin typeface="標楷體"/>
                <a:cs typeface="標楷體"/>
              </a:rPr>
              <a:t>年</a:t>
            </a:r>
            <a:r>
              <a:rPr sz="2500" spc="-25" dirty="0" smtClean="0">
                <a:solidFill>
                  <a:srgbClr val="CC00CC"/>
                </a:solidFill>
                <a:latin typeface="標楷體"/>
                <a:cs typeface="標楷體"/>
              </a:rPr>
              <a:t>時間過渡</a:t>
            </a:r>
            <a:endParaRPr sz="2500">
              <a:latin typeface="標楷體"/>
              <a:cs typeface="標楷體"/>
            </a:endParaRPr>
          </a:p>
          <a:p>
            <a:pPr marL="635" algn="ctr">
              <a:lnSpc>
                <a:spcPct val="100000"/>
              </a:lnSpc>
              <a:spcBef>
                <a:spcPts val="40"/>
              </a:spcBef>
            </a:pPr>
            <a:r>
              <a:rPr sz="2000" spc="-10" dirty="0" smtClean="0">
                <a:solidFill>
                  <a:srgbClr val="CC00CC"/>
                </a:solidFill>
                <a:latin typeface="標楷體"/>
                <a:cs typeface="標楷體"/>
              </a:rPr>
              <a:t>(</a:t>
            </a:r>
            <a:r>
              <a:rPr sz="2000" spc="0" dirty="0" smtClean="0">
                <a:solidFill>
                  <a:srgbClr val="CC00CC"/>
                </a:solidFill>
                <a:latin typeface="標楷體"/>
                <a:cs typeface="標楷體"/>
              </a:rPr>
              <a:t>每年調</a:t>
            </a:r>
            <a:r>
              <a:rPr sz="2000" spc="-10" dirty="0" smtClean="0">
                <a:solidFill>
                  <a:srgbClr val="CC00CC"/>
                </a:solidFill>
                <a:latin typeface="標楷體"/>
                <a:cs typeface="標楷體"/>
              </a:rPr>
              <a:t>降</a:t>
            </a:r>
            <a:r>
              <a:rPr sz="2000" spc="0" dirty="0" smtClean="0">
                <a:solidFill>
                  <a:srgbClr val="FF0000"/>
                </a:solidFill>
                <a:latin typeface="標楷體"/>
                <a:cs typeface="標楷體"/>
              </a:rPr>
              <a:t>1.5%)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209544" y="4178808"/>
            <a:ext cx="2528316" cy="342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6865" y="4491621"/>
            <a:ext cx="1150213" cy="9947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637535" y="6334150"/>
            <a:ext cx="4774565" cy="347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20" dirty="0" smtClean="0">
                <a:latin typeface="標楷體"/>
                <a:cs typeface="標楷體"/>
              </a:rPr>
              <a:t>原</a:t>
            </a:r>
            <a:r>
              <a:rPr sz="2200" spc="-25" dirty="0" smtClean="0">
                <a:latin typeface="標楷體"/>
                <a:cs typeface="標楷體"/>
              </a:rPr>
              <a:t>即低</a:t>
            </a:r>
            <a:r>
              <a:rPr sz="2200" spc="-20" dirty="0" smtClean="0">
                <a:latin typeface="標楷體"/>
                <a:cs typeface="標楷體"/>
              </a:rPr>
              <a:t>於</a:t>
            </a:r>
            <a:r>
              <a:rPr sz="2200" spc="-25" dirty="0" smtClean="0">
                <a:latin typeface="標楷體"/>
                <a:cs typeface="標楷體"/>
              </a:rPr>
              <a:t>最</a:t>
            </a:r>
            <a:r>
              <a:rPr sz="2200" spc="-20" dirty="0" smtClean="0">
                <a:latin typeface="標楷體"/>
                <a:cs typeface="標楷體"/>
              </a:rPr>
              <a:t>低</a:t>
            </a:r>
            <a:r>
              <a:rPr sz="2200" spc="-25" dirty="0" smtClean="0">
                <a:latin typeface="標楷體"/>
                <a:cs typeface="標楷體"/>
              </a:rPr>
              <a:t>保障</a:t>
            </a:r>
            <a:r>
              <a:rPr sz="2200" spc="-20" dirty="0" smtClean="0">
                <a:latin typeface="標楷體"/>
                <a:cs typeface="標楷體"/>
              </a:rPr>
              <a:t>金</a:t>
            </a:r>
            <a:r>
              <a:rPr sz="2200" spc="-25" dirty="0" smtClean="0">
                <a:latin typeface="標楷體"/>
                <a:cs typeface="標楷體"/>
              </a:rPr>
              <a:t>額</a:t>
            </a:r>
            <a:r>
              <a:rPr sz="2200" spc="-20" dirty="0" smtClean="0">
                <a:latin typeface="標楷體"/>
                <a:cs typeface="標楷體"/>
              </a:rPr>
              <a:t>者</a:t>
            </a:r>
            <a:r>
              <a:rPr sz="2200" spc="-25" dirty="0" smtClean="0">
                <a:latin typeface="標楷體"/>
                <a:cs typeface="標楷體"/>
              </a:rPr>
              <a:t>，維</a:t>
            </a:r>
            <a:r>
              <a:rPr sz="2200" spc="-20" dirty="0" smtClean="0">
                <a:latin typeface="標楷體"/>
                <a:cs typeface="標楷體"/>
              </a:rPr>
              <a:t>持</a:t>
            </a:r>
            <a:r>
              <a:rPr sz="2200" spc="-25" dirty="0" smtClean="0">
                <a:latin typeface="標楷體"/>
                <a:cs typeface="標楷體"/>
              </a:rPr>
              <a:t>原</a:t>
            </a:r>
            <a:r>
              <a:rPr sz="2200" spc="-20" dirty="0" smtClean="0">
                <a:latin typeface="標楷體"/>
                <a:cs typeface="標楷體"/>
              </a:rPr>
              <a:t>金</a:t>
            </a:r>
            <a:r>
              <a:rPr sz="2200" spc="-25" dirty="0" smtClean="0">
                <a:latin typeface="標楷體"/>
                <a:cs typeface="標楷體"/>
              </a:rPr>
              <a:t>額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95706" y="6399987"/>
            <a:ext cx="863600" cy="347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20" dirty="0" smtClean="0">
                <a:solidFill>
                  <a:srgbClr val="0000CC"/>
                </a:solidFill>
                <a:latin typeface="標楷體"/>
                <a:cs typeface="標楷體"/>
              </a:rPr>
              <a:t>障</a:t>
            </a:r>
            <a:r>
              <a:rPr sz="2200" spc="-25" dirty="0" smtClean="0">
                <a:solidFill>
                  <a:srgbClr val="0000CC"/>
                </a:solidFill>
                <a:latin typeface="標楷體"/>
                <a:cs typeface="標楷體"/>
              </a:rPr>
              <a:t>金額</a:t>
            </a:r>
            <a:endParaRPr sz="2200">
              <a:latin typeface="標楷體"/>
              <a:cs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6002" y="806958"/>
            <a:ext cx="5055870" cy="683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00" dirty="0" smtClean="0">
                <a:solidFill>
                  <a:srgbClr val="FFFFFF"/>
                </a:solidFill>
                <a:latin typeface="標楷體"/>
                <a:cs typeface="標楷體"/>
              </a:rPr>
              <a:t>調降退</a:t>
            </a:r>
            <a:r>
              <a:rPr sz="4400" spc="-15" dirty="0" smtClean="0">
                <a:solidFill>
                  <a:srgbClr val="FFFFFF"/>
                </a:solidFill>
                <a:latin typeface="標楷體"/>
                <a:cs typeface="標楷體"/>
              </a:rPr>
              <a:t>休</a:t>
            </a:r>
            <a:r>
              <a:rPr sz="4400" spc="0" dirty="0" smtClean="0">
                <a:solidFill>
                  <a:srgbClr val="FFFFFF"/>
                </a:solidFill>
                <a:latin typeface="標楷體"/>
                <a:cs typeface="標楷體"/>
              </a:rPr>
              <a:t>所得替</a:t>
            </a:r>
            <a:r>
              <a:rPr sz="4400" spc="-15" dirty="0" smtClean="0">
                <a:solidFill>
                  <a:srgbClr val="FFFFFF"/>
                </a:solidFill>
                <a:latin typeface="標楷體"/>
                <a:cs typeface="標楷體"/>
              </a:rPr>
              <a:t>代</a:t>
            </a:r>
            <a:r>
              <a:rPr sz="4400" spc="0" dirty="0" smtClean="0">
                <a:solidFill>
                  <a:srgbClr val="FFFFFF"/>
                </a:solidFill>
                <a:latin typeface="標楷體"/>
                <a:cs typeface="標楷體"/>
              </a:rPr>
              <a:t>率</a:t>
            </a:r>
            <a:endParaRPr sz="4400">
              <a:latin typeface="標楷體"/>
              <a:cs typeface="標楷體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3564" y="2276855"/>
            <a:ext cx="1296162" cy="1143000"/>
          </a:xfrm>
          <a:custGeom>
            <a:avLst/>
            <a:gdLst/>
            <a:ahLst/>
            <a:cxnLst/>
            <a:rect l="l" t="t" r="r" b="b"/>
            <a:pathLst>
              <a:path w="1296162" h="1143000">
                <a:moveTo>
                  <a:pt x="0" y="1143000"/>
                </a:moveTo>
                <a:lnTo>
                  <a:pt x="1296162" y="1143000"/>
                </a:lnTo>
                <a:lnTo>
                  <a:pt x="1296162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5C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79676" y="2276855"/>
            <a:ext cx="3672459" cy="1143000"/>
          </a:xfrm>
          <a:custGeom>
            <a:avLst/>
            <a:gdLst/>
            <a:ahLst/>
            <a:cxnLst/>
            <a:rect l="l" t="t" r="r" b="b"/>
            <a:pathLst>
              <a:path w="3672459" h="1143000">
                <a:moveTo>
                  <a:pt x="0" y="1143000"/>
                </a:moveTo>
                <a:lnTo>
                  <a:pt x="3672459" y="1143000"/>
                </a:lnTo>
                <a:lnTo>
                  <a:pt x="3672459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5C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2134" y="2276855"/>
            <a:ext cx="3240405" cy="1143000"/>
          </a:xfrm>
          <a:custGeom>
            <a:avLst/>
            <a:gdLst/>
            <a:ahLst/>
            <a:cxnLst/>
            <a:rect l="l" t="t" r="r" b="b"/>
            <a:pathLst>
              <a:path w="3240405" h="1143000">
                <a:moveTo>
                  <a:pt x="0" y="1143000"/>
                </a:moveTo>
                <a:lnTo>
                  <a:pt x="3240405" y="1143000"/>
                </a:lnTo>
                <a:lnTo>
                  <a:pt x="3240405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F5C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3564" y="3419830"/>
            <a:ext cx="1296162" cy="978306"/>
          </a:xfrm>
          <a:custGeom>
            <a:avLst/>
            <a:gdLst/>
            <a:ahLst/>
            <a:cxnLst/>
            <a:rect l="l" t="t" r="r" b="b"/>
            <a:pathLst>
              <a:path w="1296162" h="978306">
                <a:moveTo>
                  <a:pt x="0" y="978306"/>
                </a:moveTo>
                <a:lnTo>
                  <a:pt x="1296162" y="978306"/>
                </a:lnTo>
                <a:lnTo>
                  <a:pt x="1296162" y="0"/>
                </a:lnTo>
                <a:lnTo>
                  <a:pt x="0" y="0"/>
                </a:lnTo>
                <a:lnTo>
                  <a:pt x="0" y="978306"/>
                </a:lnTo>
                <a:close/>
              </a:path>
            </a:pathLst>
          </a:custGeom>
          <a:solidFill>
            <a:srgbClr val="F5C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79676" y="3419830"/>
            <a:ext cx="3672459" cy="978306"/>
          </a:xfrm>
          <a:custGeom>
            <a:avLst/>
            <a:gdLst/>
            <a:ahLst/>
            <a:cxnLst/>
            <a:rect l="l" t="t" r="r" b="b"/>
            <a:pathLst>
              <a:path w="3672459" h="978306">
                <a:moveTo>
                  <a:pt x="0" y="978306"/>
                </a:moveTo>
                <a:lnTo>
                  <a:pt x="3672459" y="978306"/>
                </a:lnTo>
                <a:lnTo>
                  <a:pt x="3672459" y="0"/>
                </a:lnTo>
                <a:lnTo>
                  <a:pt x="0" y="0"/>
                </a:lnTo>
                <a:lnTo>
                  <a:pt x="0" y="978306"/>
                </a:lnTo>
                <a:close/>
              </a:path>
            </a:pathLst>
          </a:custGeom>
          <a:solidFill>
            <a:srgbClr val="FAE8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2134" y="3419830"/>
            <a:ext cx="3240405" cy="978306"/>
          </a:xfrm>
          <a:custGeom>
            <a:avLst/>
            <a:gdLst/>
            <a:ahLst/>
            <a:cxnLst/>
            <a:rect l="l" t="t" r="r" b="b"/>
            <a:pathLst>
              <a:path w="3240405" h="978306">
                <a:moveTo>
                  <a:pt x="0" y="978306"/>
                </a:moveTo>
                <a:lnTo>
                  <a:pt x="3240405" y="978306"/>
                </a:lnTo>
                <a:lnTo>
                  <a:pt x="3240405" y="0"/>
                </a:lnTo>
                <a:lnTo>
                  <a:pt x="0" y="0"/>
                </a:lnTo>
                <a:lnTo>
                  <a:pt x="0" y="978306"/>
                </a:lnTo>
                <a:close/>
              </a:path>
            </a:pathLst>
          </a:custGeom>
          <a:solidFill>
            <a:srgbClr val="FAE8C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3564" y="4398136"/>
            <a:ext cx="1296162" cy="1835658"/>
          </a:xfrm>
          <a:custGeom>
            <a:avLst/>
            <a:gdLst/>
            <a:ahLst/>
            <a:cxnLst/>
            <a:rect l="l" t="t" r="r" b="b"/>
            <a:pathLst>
              <a:path w="1296162" h="1835657">
                <a:moveTo>
                  <a:pt x="0" y="1835658"/>
                </a:moveTo>
                <a:lnTo>
                  <a:pt x="1296162" y="1835658"/>
                </a:lnTo>
                <a:lnTo>
                  <a:pt x="1296162" y="0"/>
                </a:lnTo>
                <a:lnTo>
                  <a:pt x="0" y="0"/>
                </a:lnTo>
                <a:lnTo>
                  <a:pt x="0" y="1835658"/>
                </a:lnTo>
                <a:close/>
              </a:path>
            </a:pathLst>
          </a:custGeom>
          <a:solidFill>
            <a:srgbClr val="F5C04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9676" y="4398136"/>
            <a:ext cx="6912736" cy="1835658"/>
          </a:xfrm>
          <a:custGeom>
            <a:avLst/>
            <a:gdLst/>
            <a:ahLst/>
            <a:cxnLst/>
            <a:rect l="l" t="t" r="r" b="b"/>
            <a:pathLst>
              <a:path w="6912736" h="1835657">
                <a:moveTo>
                  <a:pt x="0" y="1835658"/>
                </a:moveTo>
                <a:lnTo>
                  <a:pt x="6912736" y="1835658"/>
                </a:lnTo>
                <a:lnTo>
                  <a:pt x="6912736" y="0"/>
                </a:lnTo>
                <a:lnTo>
                  <a:pt x="0" y="0"/>
                </a:lnTo>
                <a:lnTo>
                  <a:pt x="0" y="1835658"/>
                </a:lnTo>
                <a:close/>
              </a:path>
            </a:pathLst>
          </a:custGeom>
          <a:solidFill>
            <a:srgbClr val="FCF4E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79676" y="2270505"/>
            <a:ext cx="0" cy="3969639"/>
          </a:xfrm>
          <a:custGeom>
            <a:avLst/>
            <a:gdLst/>
            <a:ahLst/>
            <a:cxnLst/>
            <a:rect l="l" t="t" r="r" b="b"/>
            <a:pathLst>
              <a:path h="3969639">
                <a:moveTo>
                  <a:pt x="0" y="0"/>
                </a:moveTo>
                <a:lnTo>
                  <a:pt x="0" y="39696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52134" y="2270505"/>
            <a:ext cx="0" cy="2133981"/>
          </a:xfrm>
          <a:custGeom>
            <a:avLst/>
            <a:gdLst/>
            <a:ahLst/>
            <a:cxnLst/>
            <a:rect l="l" t="t" r="r" b="b"/>
            <a:pathLst>
              <a:path h="2133981">
                <a:moveTo>
                  <a:pt x="0" y="0"/>
                </a:moveTo>
                <a:lnTo>
                  <a:pt x="0" y="213398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77214" y="3419855"/>
            <a:ext cx="8221675" cy="0"/>
          </a:xfrm>
          <a:custGeom>
            <a:avLst/>
            <a:gdLst/>
            <a:ahLst/>
            <a:cxnLst/>
            <a:rect l="l" t="t" r="r" b="b"/>
            <a:pathLst>
              <a:path w="8221675">
                <a:moveTo>
                  <a:pt x="0" y="0"/>
                </a:moveTo>
                <a:lnTo>
                  <a:pt x="822167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7214" y="4398136"/>
            <a:ext cx="8221675" cy="0"/>
          </a:xfrm>
          <a:custGeom>
            <a:avLst/>
            <a:gdLst/>
            <a:ahLst/>
            <a:cxnLst/>
            <a:rect l="l" t="t" r="r" b="b"/>
            <a:pathLst>
              <a:path w="8221675">
                <a:moveTo>
                  <a:pt x="0" y="0"/>
                </a:moveTo>
                <a:lnTo>
                  <a:pt x="82216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3564" y="2270505"/>
            <a:ext cx="0" cy="3969639"/>
          </a:xfrm>
          <a:custGeom>
            <a:avLst/>
            <a:gdLst/>
            <a:ahLst/>
            <a:cxnLst/>
            <a:rect l="l" t="t" r="r" b="b"/>
            <a:pathLst>
              <a:path h="3969639">
                <a:moveTo>
                  <a:pt x="0" y="0"/>
                </a:moveTo>
                <a:lnTo>
                  <a:pt x="0" y="39696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92540" y="2270505"/>
            <a:ext cx="0" cy="3969639"/>
          </a:xfrm>
          <a:custGeom>
            <a:avLst/>
            <a:gdLst/>
            <a:ahLst/>
            <a:cxnLst/>
            <a:rect l="l" t="t" r="r" b="b"/>
            <a:pathLst>
              <a:path h="3969639">
                <a:moveTo>
                  <a:pt x="0" y="0"/>
                </a:moveTo>
                <a:lnTo>
                  <a:pt x="0" y="396963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7214" y="2276855"/>
            <a:ext cx="8221675" cy="0"/>
          </a:xfrm>
          <a:custGeom>
            <a:avLst/>
            <a:gdLst/>
            <a:ahLst/>
            <a:cxnLst/>
            <a:rect l="l" t="t" r="r" b="b"/>
            <a:pathLst>
              <a:path w="8221675">
                <a:moveTo>
                  <a:pt x="0" y="0"/>
                </a:moveTo>
                <a:lnTo>
                  <a:pt x="82216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7214" y="6233795"/>
            <a:ext cx="8221675" cy="0"/>
          </a:xfrm>
          <a:custGeom>
            <a:avLst/>
            <a:gdLst/>
            <a:ahLst/>
            <a:cxnLst/>
            <a:rect l="l" t="t" r="r" b="b"/>
            <a:pathLst>
              <a:path w="8221675">
                <a:moveTo>
                  <a:pt x="0" y="0"/>
                </a:moveTo>
                <a:lnTo>
                  <a:pt x="82216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09650" y="2658617"/>
            <a:ext cx="1043940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標楷體"/>
                <a:cs typeface="標楷體"/>
              </a:rPr>
              <a:t>人員類別</a:t>
            </a:r>
            <a:endParaRPr sz="2000">
              <a:latin typeface="標楷體"/>
              <a:cs typeface="標楷體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91990" y="6357620"/>
            <a:ext cx="162560" cy="161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5" dirty="0" smtClean="0">
                <a:solidFill>
                  <a:srgbClr val="888888"/>
                </a:solidFill>
                <a:latin typeface="Tahoma"/>
                <a:cs typeface="Tahoma"/>
              </a:rPr>
              <a:t>43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126742" y="2238669"/>
            <a:ext cx="3378835" cy="1156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1905" algn="ctr">
              <a:lnSpc>
                <a:spcPct val="113700"/>
              </a:lnSpc>
            </a:pPr>
            <a:r>
              <a:rPr sz="2200" spc="-5" dirty="0" smtClean="0">
                <a:solidFill>
                  <a:srgbClr val="0000FF"/>
                </a:solidFill>
                <a:latin typeface="標楷體"/>
                <a:cs typeface="標楷體"/>
              </a:rPr>
              <a:t>法</a:t>
            </a: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案施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行</a:t>
            </a: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前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已退</a:t>
            </a:r>
            <a:r>
              <a:rPr sz="2200" spc="-15" dirty="0" smtClean="0">
                <a:solidFill>
                  <a:srgbClr val="FFFFFF"/>
                </a:solidFill>
                <a:latin typeface="標楷體"/>
                <a:cs typeface="標楷體"/>
              </a:rPr>
              <a:t>休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人員</a:t>
            </a:r>
            <a:r>
              <a:rPr sz="2200" spc="-670" dirty="0" smtClean="0">
                <a:solidFill>
                  <a:srgbClr val="FFFFFF"/>
                </a:solidFill>
                <a:latin typeface="標楷體"/>
                <a:cs typeface="標楷體"/>
              </a:rPr>
              <a:t> 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＆</a:t>
            </a:r>
            <a:r>
              <a:rPr sz="2200" spc="-15" dirty="0" smtClean="0">
                <a:solidFill>
                  <a:srgbClr val="FFFFFF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法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案施</a:t>
            </a:r>
            <a:r>
              <a:rPr sz="2200" spc="-20" dirty="0" smtClean="0">
                <a:solidFill>
                  <a:srgbClr val="0000FF"/>
                </a:solidFill>
                <a:latin typeface="標楷體"/>
                <a:cs typeface="標楷體"/>
              </a:rPr>
              <a:t>行前</a:t>
            </a:r>
            <a:r>
              <a:rPr sz="2200" spc="-20" dirty="0" smtClean="0">
                <a:solidFill>
                  <a:srgbClr val="FFFFFF"/>
                </a:solidFill>
                <a:latin typeface="標楷體"/>
                <a:cs typeface="標楷體"/>
              </a:rPr>
              <a:t>已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符合</a:t>
            </a:r>
            <a:r>
              <a:rPr sz="2200" spc="-20" dirty="0" smtClean="0">
                <a:solidFill>
                  <a:srgbClr val="FFFFFF"/>
                </a:solidFill>
                <a:latin typeface="標楷體"/>
                <a:cs typeface="標楷體"/>
              </a:rPr>
              <a:t>月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退</a:t>
            </a:r>
            <a:r>
              <a:rPr sz="2200" spc="-20" dirty="0" smtClean="0">
                <a:solidFill>
                  <a:srgbClr val="FFFFFF"/>
                </a:solidFill>
                <a:latin typeface="標楷體"/>
                <a:cs typeface="標楷體"/>
              </a:rPr>
              <a:t>休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金</a:t>
            </a:r>
            <a:r>
              <a:rPr sz="2200" spc="-15" dirty="0" smtClean="0">
                <a:solidFill>
                  <a:srgbClr val="FFFFFF"/>
                </a:solidFill>
                <a:latin typeface="標楷體"/>
                <a:cs typeface="標楷體"/>
              </a:rPr>
              <a:t> </a:t>
            </a:r>
            <a:r>
              <a:rPr sz="2200" spc="-20" dirty="0" smtClean="0">
                <a:solidFill>
                  <a:srgbClr val="FFFFFF"/>
                </a:solidFill>
                <a:latin typeface="標楷體"/>
                <a:cs typeface="標楷體"/>
              </a:rPr>
              <a:t>支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領條件者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723382" y="2475103"/>
            <a:ext cx="3098800" cy="7289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法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案施</a:t>
            </a:r>
            <a:r>
              <a:rPr sz="2200" spc="-15" dirty="0" smtClean="0">
                <a:solidFill>
                  <a:srgbClr val="0000FF"/>
                </a:solidFill>
                <a:latin typeface="標楷體"/>
                <a:cs typeface="標楷體"/>
              </a:rPr>
              <a:t>行</a:t>
            </a:r>
            <a:r>
              <a:rPr sz="2200" spc="-25" dirty="0" smtClean="0">
                <a:solidFill>
                  <a:srgbClr val="0000FF"/>
                </a:solidFill>
                <a:latin typeface="標楷體"/>
                <a:cs typeface="標楷體"/>
              </a:rPr>
              <a:t>後</a:t>
            </a:r>
            <a:r>
              <a:rPr sz="2200" spc="-20" dirty="0" smtClean="0">
                <a:solidFill>
                  <a:srgbClr val="FFFFFF"/>
                </a:solidFill>
                <a:latin typeface="標楷體"/>
                <a:cs typeface="標楷體"/>
              </a:rPr>
              <a:t>始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符合</a:t>
            </a:r>
            <a:r>
              <a:rPr sz="2200" spc="-20" dirty="0" smtClean="0">
                <a:solidFill>
                  <a:srgbClr val="FFFFFF"/>
                </a:solidFill>
                <a:latin typeface="標楷體"/>
                <a:cs typeface="標楷體"/>
              </a:rPr>
              <a:t>月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退休</a:t>
            </a:r>
            <a:endParaRPr sz="2200">
              <a:latin typeface="標楷體"/>
              <a:cs typeface="標楷體"/>
            </a:endParaRPr>
          </a:p>
          <a:p>
            <a:pPr marR="635" algn="ctr">
              <a:lnSpc>
                <a:spcPct val="100000"/>
              </a:lnSpc>
              <a:spcBef>
                <a:spcPts val="360"/>
              </a:spcBef>
            </a:pPr>
            <a:r>
              <a:rPr sz="2200" spc="-20" dirty="0" smtClean="0">
                <a:solidFill>
                  <a:srgbClr val="FFFFFF"/>
                </a:solidFill>
                <a:latin typeface="標楷體"/>
                <a:cs typeface="標楷體"/>
              </a:rPr>
              <a:t>金</a:t>
            </a:r>
            <a:r>
              <a:rPr sz="2200" spc="-25" dirty="0" smtClean="0">
                <a:solidFill>
                  <a:srgbClr val="FFFFFF"/>
                </a:solidFill>
                <a:latin typeface="標楷體"/>
                <a:cs typeface="標楷體"/>
              </a:rPr>
              <a:t>支領條件者</a:t>
            </a:r>
            <a:endParaRPr sz="2200">
              <a:latin typeface="標楷體"/>
              <a:cs typeface="標楷體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93470" y="3561460"/>
            <a:ext cx="894715" cy="718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8415" algn="ctr">
              <a:lnSpc>
                <a:spcPct val="100000"/>
              </a:lnSpc>
            </a:pPr>
            <a:r>
              <a:rPr sz="2000" spc="-160" dirty="0" smtClean="0">
                <a:solidFill>
                  <a:srgbClr val="FFFFFF"/>
                </a:solidFill>
                <a:latin typeface="標楷體"/>
                <a:cs typeface="標楷體"/>
              </a:rPr>
              <a:t>退休金</a:t>
            </a:r>
            <a:endParaRPr sz="2000">
              <a:latin typeface="標楷體"/>
              <a:cs typeface="標楷體"/>
            </a:endParaRPr>
          </a:p>
          <a:p>
            <a:pPr>
              <a:lnSpc>
                <a:spcPts val="600"/>
              </a:lnSpc>
            </a:pPr>
            <a:endParaRPr sz="600"/>
          </a:p>
          <a:p>
            <a:pPr algn="ctr">
              <a:lnSpc>
                <a:spcPct val="100000"/>
              </a:lnSpc>
            </a:pPr>
            <a:r>
              <a:rPr sz="2000" b="1" spc="-160" dirty="0" smtClean="0">
                <a:solidFill>
                  <a:srgbClr val="FFFFFF"/>
                </a:solidFill>
                <a:latin typeface="Candara"/>
                <a:cs typeface="Candara"/>
              </a:rPr>
              <a:t>(</a:t>
            </a:r>
            <a:r>
              <a:rPr sz="2000" spc="-135" dirty="0" smtClean="0">
                <a:solidFill>
                  <a:srgbClr val="FFFFFF"/>
                </a:solidFill>
                <a:latin typeface="標楷體"/>
                <a:cs typeface="標楷體"/>
              </a:rPr>
              <a:t>分</a:t>
            </a:r>
            <a:r>
              <a:rPr sz="2000" spc="-145" dirty="0" smtClean="0">
                <a:solidFill>
                  <a:srgbClr val="FFFFFF"/>
                </a:solidFill>
                <a:latin typeface="標楷體"/>
                <a:cs typeface="標楷體"/>
              </a:rPr>
              <a:t>子</a:t>
            </a:r>
            <a:r>
              <a:rPr sz="2000" spc="-155" dirty="0" smtClean="0">
                <a:solidFill>
                  <a:srgbClr val="FFFFFF"/>
                </a:solidFill>
                <a:latin typeface="標楷體"/>
                <a:cs typeface="標楷體"/>
              </a:rPr>
              <a:t>值</a:t>
            </a:r>
            <a:r>
              <a:rPr sz="2000" b="1" spc="0" dirty="0" smtClean="0">
                <a:solidFill>
                  <a:srgbClr val="FFFFFF"/>
                </a:solidFill>
                <a:latin typeface="Candara"/>
                <a:cs typeface="Candara"/>
              </a:rPr>
              <a:t>)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75738" y="3544442"/>
            <a:ext cx="2682240" cy="54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0" dirty="0" smtClean="0">
                <a:solidFill>
                  <a:srgbClr val="FF0000"/>
                </a:solidFill>
                <a:latin typeface="標楷體"/>
                <a:cs typeface="標楷體"/>
              </a:rPr>
              <a:t>不適</a:t>
            </a:r>
            <a:r>
              <a:rPr sz="3500" spc="-10" dirty="0" smtClean="0">
                <a:solidFill>
                  <a:srgbClr val="FF0000"/>
                </a:solidFill>
                <a:latin typeface="標楷體"/>
                <a:cs typeface="標楷體"/>
              </a:rPr>
              <a:t>用</a:t>
            </a:r>
            <a:r>
              <a:rPr sz="2600" spc="0" dirty="0" smtClean="0">
                <a:latin typeface="標楷體"/>
                <a:cs typeface="標楷體"/>
              </a:rPr>
              <a:t>均薪方案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54673" y="3544442"/>
            <a:ext cx="2237105" cy="546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00" dirty="0" smtClean="0">
                <a:solidFill>
                  <a:srgbClr val="FF0000"/>
                </a:solidFill>
                <a:latin typeface="標楷體"/>
                <a:cs typeface="標楷體"/>
              </a:rPr>
              <a:t>適用</a:t>
            </a:r>
            <a:r>
              <a:rPr sz="2600" dirty="0" smtClean="0">
                <a:latin typeface="標楷體"/>
                <a:cs typeface="標楷體"/>
              </a:rPr>
              <a:t>均</a:t>
            </a:r>
            <a:r>
              <a:rPr sz="2600" spc="-15" dirty="0" smtClean="0">
                <a:latin typeface="標楷體"/>
                <a:cs typeface="標楷體"/>
              </a:rPr>
              <a:t>薪</a:t>
            </a:r>
            <a:r>
              <a:rPr sz="2600" spc="0" dirty="0" smtClean="0">
                <a:latin typeface="標楷體"/>
                <a:cs typeface="標楷體"/>
              </a:rPr>
              <a:t>方案</a:t>
            </a:r>
            <a:endParaRPr sz="2600">
              <a:latin typeface="標楷體"/>
              <a:cs typeface="標楷體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47750" y="4968747"/>
            <a:ext cx="967740" cy="718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160" dirty="0" smtClean="0">
                <a:solidFill>
                  <a:srgbClr val="FFFFFF"/>
                </a:solidFill>
                <a:latin typeface="標楷體"/>
                <a:cs typeface="標楷體"/>
              </a:rPr>
              <a:t>現</a:t>
            </a:r>
            <a:r>
              <a:rPr sz="2000" spc="-155" dirty="0" smtClean="0">
                <a:solidFill>
                  <a:srgbClr val="FFFFFF"/>
                </a:solidFill>
                <a:latin typeface="標楷體"/>
                <a:cs typeface="標楷體"/>
              </a:rPr>
              <a:t>職</a:t>
            </a:r>
            <a:r>
              <a:rPr sz="2000" spc="-145" dirty="0" smtClean="0">
                <a:solidFill>
                  <a:srgbClr val="FFFFFF"/>
                </a:solidFill>
                <a:latin typeface="標楷體"/>
                <a:cs typeface="標楷體"/>
              </a:rPr>
              <a:t>待遇</a:t>
            </a:r>
            <a:endParaRPr sz="2000">
              <a:latin typeface="標楷體"/>
              <a:cs typeface="標楷體"/>
            </a:endParaRPr>
          </a:p>
          <a:p>
            <a:pPr>
              <a:lnSpc>
                <a:spcPts val="550"/>
              </a:lnSpc>
              <a:spcBef>
                <a:spcPts val="49"/>
              </a:spcBef>
            </a:pPr>
            <a:endParaRPr sz="550"/>
          </a:p>
          <a:p>
            <a:pPr marL="58419">
              <a:lnSpc>
                <a:spcPct val="100000"/>
              </a:lnSpc>
            </a:pPr>
            <a:r>
              <a:rPr sz="2000" b="1" spc="-160" dirty="0" smtClean="0">
                <a:solidFill>
                  <a:srgbClr val="FFFFFF"/>
                </a:solidFill>
                <a:latin typeface="Candara"/>
                <a:cs typeface="Candara"/>
              </a:rPr>
              <a:t>(</a:t>
            </a:r>
            <a:r>
              <a:rPr sz="2000" spc="-135" dirty="0" smtClean="0">
                <a:solidFill>
                  <a:srgbClr val="FFFFFF"/>
                </a:solidFill>
                <a:latin typeface="標楷體"/>
                <a:cs typeface="標楷體"/>
              </a:rPr>
              <a:t>分</a:t>
            </a:r>
            <a:r>
              <a:rPr sz="2000" spc="-145" dirty="0" smtClean="0">
                <a:solidFill>
                  <a:srgbClr val="FFFFFF"/>
                </a:solidFill>
                <a:latin typeface="標楷體"/>
                <a:cs typeface="標楷體"/>
              </a:rPr>
              <a:t>母</a:t>
            </a:r>
            <a:r>
              <a:rPr sz="2000" spc="-155" dirty="0" smtClean="0">
                <a:solidFill>
                  <a:srgbClr val="FFFFFF"/>
                </a:solidFill>
                <a:latin typeface="標楷體"/>
                <a:cs typeface="標楷體"/>
              </a:rPr>
              <a:t>值</a:t>
            </a:r>
            <a:r>
              <a:rPr sz="2000" b="1" spc="0" dirty="0" smtClean="0">
                <a:solidFill>
                  <a:srgbClr val="FFFFFF"/>
                </a:solidFill>
                <a:latin typeface="Candara"/>
                <a:cs typeface="Candara"/>
              </a:rPr>
              <a:t>)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024888" y="4938267"/>
            <a:ext cx="6826884" cy="8394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26615" marR="12700" indent="-2114550">
              <a:lnSpc>
                <a:spcPts val="3220"/>
              </a:lnSpc>
            </a:pPr>
            <a:r>
              <a:rPr sz="2600" dirty="0" smtClean="0">
                <a:latin typeface="標楷體"/>
                <a:cs typeface="標楷體"/>
              </a:rPr>
              <a:t>不分退</a:t>
            </a:r>
            <a:r>
              <a:rPr sz="2600" spc="-15" dirty="0" smtClean="0">
                <a:latin typeface="標楷體"/>
                <a:cs typeface="標楷體"/>
              </a:rPr>
              <a:t>休</a:t>
            </a:r>
            <a:r>
              <a:rPr sz="2600" spc="0" dirty="0" smtClean="0">
                <a:latin typeface="標楷體"/>
                <a:cs typeface="標楷體"/>
              </a:rPr>
              <a:t>年度</a:t>
            </a:r>
            <a:r>
              <a:rPr sz="2600" spc="5" dirty="0" smtClean="0">
                <a:latin typeface="標楷體"/>
                <a:cs typeface="標楷體"/>
              </a:rPr>
              <a:t>都</a:t>
            </a:r>
            <a:r>
              <a:rPr sz="2600" spc="-15" dirty="0" smtClean="0">
                <a:latin typeface="標楷體"/>
                <a:cs typeface="標楷體"/>
              </a:rPr>
              <a:t>以</a:t>
            </a:r>
            <a:r>
              <a:rPr sz="3200" spc="0" dirty="0" smtClean="0">
                <a:latin typeface="標楷體"/>
                <a:cs typeface="標楷體"/>
              </a:rPr>
              <a:t>最後</a:t>
            </a:r>
            <a:r>
              <a:rPr sz="3200" spc="-15" dirty="0" smtClean="0">
                <a:latin typeface="標楷體"/>
                <a:cs typeface="標楷體"/>
              </a:rPr>
              <a:t>在</a:t>
            </a:r>
            <a:r>
              <a:rPr sz="3200" spc="0" dirty="0" smtClean="0">
                <a:latin typeface="標楷體"/>
                <a:cs typeface="標楷體"/>
              </a:rPr>
              <a:t>職</a:t>
            </a:r>
            <a:r>
              <a:rPr sz="2600" spc="0" dirty="0" smtClean="0">
                <a:latin typeface="標楷體"/>
                <a:cs typeface="標楷體"/>
              </a:rPr>
              <a:t>「本</a:t>
            </a:r>
            <a:r>
              <a:rPr sz="2600" spc="-10" dirty="0" smtClean="0">
                <a:latin typeface="Candara"/>
                <a:cs typeface="Candara"/>
              </a:rPr>
              <a:t>(</a:t>
            </a:r>
            <a:r>
              <a:rPr sz="2600" spc="-15" dirty="0" smtClean="0">
                <a:latin typeface="標楷體"/>
                <a:cs typeface="標楷體"/>
              </a:rPr>
              <a:t>年</a:t>
            </a:r>
            <a:r>
              <a:rPr sz="2600" spc="0" dirty="0" smtClean="0">
                <a:latin typeface="標楷體"/>
                <a:cs typeface="標楷體"/>
              </a:rPr>
              <a:t>功</a:t>
            </a:r>
            <a:r>
              <a:rPr sz="2600" spc="-10" dirty="0" smtClean="0">
                <a:latin typeface="Candara"/>
                <a:cs typeface="Candara"/>
              </a:rPr>
              <a:t>)</a:t>
            </a:r>
            <a:r>
              <a:rPr sz="2600" spc="0" dirty="0" smtClean="0">
                <a:latin typeface="標楷體"/>
                <a:cs typeface="標楷體"/>
              </a:rPr>
              <a:t>薪</a:t>
            </a:r>
            <a:r>
              <a:rPr sz="2600" spc="5" dirty="0" smtClean="0">
                <a:latin typeface="標楷體"/>
                <a:cs typeface="標楷體"/>
              </a:rPr>
              <a:t>×</a:t>
            </a:r>
            <a:r>
              <a:rPr sz="2600" spc="-15" dirty="0" smtClean="0">
                <a:latin typeface="Candara"/>
                <a:cs typeface="Candara"/>
              </a:rPr>
              <a:t>2</a:t>
            </a:r>
            <a:r>
              <a:rPr sz="2600" spc="0" dirty="0" smtClean="0">
                <a:latin typeface="標楷體"/>
                <a:cs typeface="標楷體"/>
              </a:rPr>
              <a:t>」 </a:t>
            </a:r>
            <a:r>
              <a:rPr sz="2600" spc="10" dirty="0" smtClean="0">
                <a:latin typeface="標楷體"/>
                <a:cs typeface="標楷體"/>
              </a:rPr>
              <a:t>計</a:t>
            </a:r>
            <a:r>
              <a:rPr sz="2600" spc="15" dirty="0" smtClean="0">
                <a:latin typeface="標楷體"/>
                <a:cs typeface="標楷體"/>
              </a:rPr>
              <a:t>算</a:t>
            </a:r>
            <a:r>
              <a:rPr sz="2600" spc="-10" dirty="0" smtClean="0">
                <a:latin typeface="Candara"/>
                <a:cs typeface="Candara"/>
              </a:rPr>
              <a:t>(</a:t>
            </a:r>
            <a:r>
              <a:rPr sz="2600" spc="0" dirty="0" smtClean="0">
                <a:latin typeface="標楷體"/>
                <a:cs typeface="標楷體"/>
              </a:rPr>
              <a:t>不適</a:t>
            </a:r>
            <a:r>
              <a:rPr sz="2600" spc="-10" dirty="0" smtClean="0">
                <a:latin typeface="標楷體"/>
                <a:cs typeface="標楷體"/>
              </a:rPr>
              <a:t>用</a:t>
            </a:r>
            <a:r>
              <a:rPr sz="2600" spc="0" dirty="0" smtClean="0">
                <a:latin typeface="標楷體"/>
                <a:cs typeface="標楷體"/>
              </a:rPr>
              <a:t>均薪</a:t>
            </a:r>
            <a:r>
              <a:rPr sz="2600" spc="0" dirty="0" smtClean="0">
                <a:latin typeface="Candara"/>
                <a:cs typeface="Candara"/>
              </a:rPr>
              <a:t>)</a:t>
            </a:r>
            <a:endParaRPr sz="2600"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76982" y="706373"/>
            <a:ext cx="4599305" cy="622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-30" dirty="0" smtClean="0">
                <a:solidFill>
                  <a:srgbClr val="FFFFFF"/>
                </a:solidFill>
                <a:latin typeface="標楷體"/>
                <a:cs typeface="標楷體"/>
              </a:rPr>
              <a:t>調</a:t>
            </a:r>
            <a:r>
              <a:rPr sz="4000" spc="-45" dirty="0" smtClean="0">
                <a:solidFill>
                  <a:srgbClr val="FFFFFF"/>
                </a:solidFill>
                <a:latin typeface="標楷體"/>
                <a:cs typeface="標楷體"/>
              </a:rPr>
              <a:t>降</a:t>
            </a:r>
            <a:r>
              <a:rPr sz="4000" spc="-40" dirty="0" smtClean="0">
                <a:solidFill>
                  <a:srgbClr val="FFFFFF"/>
                </a:solidFill>
                <a:latin typeface="標楷體"/>
                <a:cs typeface="標楷體"/>
              </a:rPr>
              <a:t>退</a:t>
            </a:r>
            <a:r>
              <a:rPr sz="4000" spc="-35" dirty="0" smtClean="0">
                <a:solidFill>
                  <a:srgbClr val="FFFFFF"/>
                </a:solidFill>
                <a:latin typeface="標楷體"/>
                <a:cs typeface="標楷體"/>
              </a:rPr>
              <a:t>休</a:t>
            </a:r>
            <a:r>
              <a:rPr sz="4000" spc="-40" dirty="0" smtClean="0">
                <a:solidFill>
                  <a:srgbClr val="FFFFFF"/>
                </a:solidFill>
                <a:latin typeface="標楷體"/>
                <a:cs typeface="標楷體"/>
              </a:rPr>
              <a:t>所得</a:t>
            </a:r>
            <a:r>
              <a:rPr sz="4000" spc="-35" dirty="0" smtClean="0">
                <a:solidFill>
                  <a:srgbClr val="FFFFFF"/>
                </a:solidFill>
                <a:latin typeface="標楷體"/>
                <a:cs typeface="標楷體"/>
              </a:rPr>
              <a:t>替</a:t>
            </a:r>
            <a:r>
              <a:rPr sz="4000" spc="-40" dirty="0" smtClean="0">
                <a:solidFill>
                  <a:srgbClr val="FFFFFF"/>
                </a:solidFill>
                <a:latin typeface="標楷體"/>
                <a:cs typeface="標楷體"/>
              </a:rPr>
              <a:t>代率</a:t>
            </a:r>
            <a:endParaRPr sz="4000">
              <a:latin typeface="標楷體"/>
              <a:cs typeface="標楷體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34" y="1524000"/>
            <a:ext cx="8686799" cy="518160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0033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Words>740</Words>
  <Application>Microsoft Office PowerPoint</Application>
  <PresentationFormat>如螢幕大小 (4:3)</PresentationFormat>
  <Paragraphs>255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15" baseType="lpstr">
      <vt:lpstr>Office Theme</vt:lpstr>
      <vt:lpstr>調降優惠存款利率(§36)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再任公職基本工資認定</vt:lpstr>
      <vt:lpstr>PowerPoint 簡報</vt:lpstr>
      <vt:lpstr>PowerPoint 簡報</vt:lpstr>
      <vt:lpstr> 107.07.01退休法施行前、後退休適用之規定差異一覽表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文官退撫制度改革對策小組 第2次會議資料簡報</dc:title>
  <dc:creator>luming-tai</dc:creator>
  <cp:lastModifiedBy>t801</cp:lastModifiedBy>
  <cp:revision>41</cp:revision>
  <dcterms:created xsi:type="dcterms:W3CDTF">2017-11-22T09:21:37Z</dcterms:created>
  <dcterms:modified xsi:type="dcterms:W3CDTF">2018-01-19T04:28:31Z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2017-09-29T00:00:00Z</vt:filetime>
  </property>
  <property fmtid="{D5CDD505-2E9C-101B-9397-08002B2CF9AE}" pid="3" name="LastSaved">
    <vt:filetime>2017-11-22T00:00:00Z</vt:filetime>
  </property>
</Properties>
</file>